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46"/>
  </p:notesMasterIdLst>
  <p:sldIdLst>
    <p:sldId id="1014" r:id="rId2"/>
    <p:sldId id="1016" r:id="rId3"/>
    <p:sldId id="1179" r:id="rId4"/>
    <p:sldId id="1286" r:id="rId5"/>
    <p:sldId id="1287" r:id="rId6"/>
    <p:sldId id="609" r:id="rId7"/>
    <p:sldId id="610" r:id="rId8"/>
    <p:sldId id="611" r:id="rId9"/>
    <p:sldId id="612" r:id="rId10"/>
    <p:sldId id="613" r:id="rId11"/>
    <p:sldId id="614" r:id="rId12"/>
    <p:sldId id="618" r:id="rId13"/>
    <p:sldId id="619" r:id="rId14"/>
    <p:sldId id="620" r:id="rId15"/>
    <p:sldId id="621" r:id="rId16"/>
    <p:sldId id="617" r:id="rId17"/>
    <p:sldId id="839" r:id="rId18"/>
    <p:sldId id="1056" r:id="rId19"/>
    <p:sldId id="1316" r:id="rId20"/>
    <p:sldId id="1144" r:id="rId21"/>
    <p:sldId id="1317" r:id="rId22"/>
    <p:sldId id="1397" r:id="rId23"/>
    <p:sldId id="1398" r:id="rId24"/>
    <p:sldId id="1399" r:id="rId25"/>
    <p:sldId id="1322" r:id="rId26"/>
    <p:sldId id="1323" r:id="rId27"/>
    <p:sldId id="1324" r:id="rId28"/>
    <p:sldId id="1325" r:id="rId29"/>
    <p:sldId id="1326" r:id="rId30"/>
    <p:sldId id="1327" r:id="rId31"/>
    <p:sldId id="1328" r:id="rId32"/>
    <p:sldId id="1329" r:id="rId33"/>
    <p:sldId id="1330" r:id="rId34"/>
    <p:sldId id="1331" r:id="rId35"/>
    <p:sldId id="1332" r:id="rId36"/>
    <p:sldId id="1333" r:id="rId37"/>
    <p:sldId id="1347" r:id="rId38"/>
    <p:sldId id="1334" r:id="rId39"/>
    <p:sldId id="1356" r:id="rId40"/>
    <p:sldId id="1348" r:id="rId41"/>
    <p:sldId id="1349" r:id="rId42"/>
    <p:sldId id="1336" r:id="rId43"/>
    <p:sldId id="1350" r:id="rId44"/>
    <p:sldId id="1337" r:id="rId45"/>
    <p:sldId id="1352" r:id="rId46"/>
    <p:sldId id="1338" r:id="rId47"/>
    <p:sldId id="1353" r:id="rId48"/>
    <p:sldId id="1339" r:id="rId49"/>
    <p:sldId id="1354" r:id="rId50"/>
    <p:sldId id="1340" r:id="rId51"/>
    <p:sldId id="1355" r:id="rId52"/>
    <p:sldId id="1341" r:id="rId53"/>
    <p:sldId id="1358" r:id="rId54"/>
    <p:sldId id="1342" r:id="rId55"/>
    <p:sldId id="1359" r:id="rId56"/>
    <p:sldId id="1343" r:id="rId57"/>
    <p:sldId id="1344" r:id="rId58"/>
    <p:sldId id="1346" r:id="rId59"/>
    <p:sldId id="1360" r:id="rId60"/>
    <p:sldId id="1361" r:id="rId61"/>
    <p:sldId id="1362" r:id="rId62"/>
    <p:sldId id="1363" r:id="rId63"/>
    <p:sldId id="1364" r:id="rId64"/>
    <p:sldId id="1365" r:id="rId65"/>
    <p:sldId id="1366" r:id="rId66"/>
    <p:sldId id="1441" r:id="rId67"/>
    <p:sldId id="1444" r:id="rId68"/>
    <p:sldId id="1458" r:id="rId69"/>
    <p:sldId id="1436" r:id="rId70"/>
    <p:sldId id="1443" r:id="rId71"/>
    <p:sldId id="1437" r:id="rId72"/>
    <p:sldId id="1442" r:id="rId73"/>
    <p:sldId id="1438" r:id="rId74"/>
    <p:sldId id="1459" r:id="rId75"/>
    <p:sldId id="1440" r:id="rId76"/>
    <p:sldId id="1439" r:id="rId77"/>
    <p:sldId id="1445" r:id="rId78"/>
    <p:sldId id="1434" r:id="rId79"/>
    <p:sldId id="1446" r:id="rId80"/>
    <p:sldId id="1447" r:id="rId81"/>
    <p:sldId id="1448" r:id="rId82"/>
    <p:sldId id="1463" r:id="rId83"/>
    <p:sldId id="1477" r:id="rId84"/>
    <p:sldId id="1478" r:id="rId85"/>
    <p:sldId id="1377" r:id="rId86"/>
    <p:sldId id="1479" r:id="rId87"/>
    <p:sldId id="1480" r:id="rId88"/>
    <p:sldId id="1400" r:id="rId89"/>
    <p:sldId id="1401" r:id="rId90"/>
    <p:sldId id="1402" r:id="rId91"/>
    <p:sldId id="1403" r:id="rId92"/>
    <p:sldId id="1404" r:id="rId93"/>
    <p:sldId id="1405" r:id="rId94"/>
    <p:sldId id="1412" r:id="rId95"/>
    <p:sldId id="1408" r:id="rId96"/>
    <p:sldId id="1411" r:id="rId97"/>
    <p:sldId id="1409" r:id="rId98"/>
    <p:sldId id="1410" r:id="rId99"/>
    <p:sldId id="1123" r:id="rId100"/>
    <p:sldId id="1413" r:id="rId101"/>
    <p:sldId id="1415" r:id="rId102"/>
    <p:sldId id="1414" r:id="rId103"/>
    <p:sldId id="1170" r:id="rId104"/>
    <p:sldId id="1174" r:id="rId105"/>
    <p:sldId id="1416" r:id="rId106"/>
    <p:sldId id="1171" r:id="rId107"/>
    <p:sldId id="1172" r:id="rId108"/>
    <p:sldId id="1173" r:id="rId109"/>
    <p:sldId id="1464" r:id="rId110"/>
    <p:sldId id="1435" r:id="rId111"/>
    <p:sldId id="1465" r:id="rId112"/>
    <p:sldId id="1449" r:id="rId113"/>
    <p:sldId id="1460" r:id="rId114"/>
    <p:sldId id="1468" r:id="rId115"/>
    <p:sldId id="1462" r:id="rId116"/>
    <p:sldId id="1450" r:id="rId117"/>
    <p:sldId id="1466" r:id="rId118"/>
    <p:sldId id="1451" r:id="rId119"/>
    <p:sldId id="1452" r:id="rId120"/>
    <p:sldId id="1467" r:id="rId121"/>
    <p:sldId id="1454" r:id="rId122"/>
    <p:sldId id="1476" r:id="rId123"/>
    <p:sldId id="1455" r:id="rId124"/>
    <p:sldId id="1487" r:id="rId125"/>
    <p:sldId id="1475" r:id="rId126"/>
    <p:sldId id="1456" r:id="rId127"/>
    <p:sldId id="1481" r:id="rId128"/>
    <p:sldId id="1482" r:id="rId129"/>
    <p:sldId id="1483" r:id="rId130"/>
    <p:sldId id="1484" r:id="rId131"/>
    <p:sldId id="1470" r:id="rId132"/>
    <p:sldId id="1486" r:id="rId133"/>
    <p:sldId id="1471" r:id="rId134"/>
    <p:sldId id="1472" r:id="rId135"/>
    <p:sldId id="1488" r:id="rId136"/>
    <p:sldId id="1473" r:id="rId137"/>
    <p:sldId id="1474" r:id="rId138"/>
    <p:sldId id="1457" r:id="rId139"/>
    <p:sldId id="1489" r:id="rId140"/>
    <p:sldId id="1490" r:id="rId141"/>
    <p:sldId id="1491" r:id="rId142"/>
    <p:sldId id="1495" r:id="rId143"/>
    <p:sldId id="1492" r:id="rId144"/>
    <p:sldId id="1496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1"/>
    <a:srgbClr val="FFFAB9"/>
    <a:srgbClr val="B0A2D5"/>
    <a:srgbClr val="7F4BDC"/>
    <a:srgbClr val="826EB4"/>
    <a:srgbClr val="88E7DA"/>
    <a:srgbClr val="422389"/>
    <a:srgbClr val="FFC002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5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12/12/24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2988886" y="2224378"/>
            <a:ext cx="623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solidFill>
                  <a:schemeClr val="bg1"/>
                </a:solidFill>
              </a:rPr>
              <a:t>SI</a:t>
            </a:r>
            <a:r>
              <a:rPr kumimoji="1" lang="ko-KR" altLang="en-US" sz="4800" dirty="0">
                <a:solidFill>
                  <a:schemeClr val="bg1"/>
                </a:solidFill>
              </a:rPr>
              <a:t>업체를 위한 </a:t>
            </a:r>
            <a:r>
              <a:rPr kumimoji="1" lang="en-US" altLang="ko-KR" sz="4800" dirty="0">
                <a:solidFill>
                  <a:schemeClr val="bg1"/>
                </a:solidFill>
              </a:rPr>
              <a:t>LLM</a:t>
            </a:r>
            <a:r>
              <a:rPr kumimoji="1" lang="ko-KR" altLang="en-US" sz="4800" dirty="0">
                <a:solidFill>
                  <a:schemeClr val="bg1"/>
                </a:solidFill>
              </a:rPr>
              <a:t> 도입 전략과 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26" y="325751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CE0CC282-0FD5-E5EA-DF99-584F6A9DD89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575ED-3B7D-828B-1500-FED62840A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3CB5AB-BAA6-679F-D405-E657B4D847A3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B6E9ED-572F-E57A-B529-01C77517B923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E15F6D-7FB7-BCAD-65CD-9B98EE9F17FD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0BAB5D-5938-AADC-AD72-291D18316FE5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ACF879-7EFC-E2F3-29EA-8F8B7EFC5569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3A6BBE-41BC-C805-FFF5-95B93287E15B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D9E039-E1D0-F187-93F8-C35BB34D183B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0C9439-600A-7121-E78A-9987388A5674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1E4731-7413-B3C5-CF0A-42DD5A2D6F42}"/>
              </a:ext>
            </a:extLst>
          </p:cNvPr>
          <p:cNvSpPr txBox="1"/>
          <p:nvPr/>
        </p:nvSpPr>
        <p:spPr>
          <a:xfrm>
            <a:off x="4386649" y="3707027"/>
            <a:ext cx="39563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 : </a:t>
            </a:r>
            <a:r>
              <a:rPr kumimoji="1" lang="ko-KR" altLang="en-US" dirty="0"/>
              <a:t>사용자 상태 측정</a:t>
            </a:r>
            <a:r>
              <a:rPr kumimoji="1" lang="en-US" altLang="ko-KR" dirty="0"/>
              <a:t>(</a:t>
            </a:r>
            <a:r>
              <a:rPr kumimoji="1" lang="en-US" altLang="ko-Kore-US" dirty="0"/>
              <a:t>Measurement)</a:t>
            </a:r>
          </a:p>
          <a:p>
            <a:r>
              <a:rPr kumimoji="1" lang="en-US" altLang="ko-Kore-US" dirty="0"/>
              <a:t>M</a:t>
            </a:r>
            <a:r>
              <a:rPr kumimoji="1" lang="ko-KR" altLang="en-US" dirty="0"/>
              <a:t>을 개선하는 것이 </a:t>
            </a:r>
            <a:r>
              <a:rPr kumimoji="1" lang="en-US" altLang="ko-Kore-US" dirty="0"/>
              <a:t>DPO</a:t>
            </a:r>
            <a:r>
              <a:rPr kumimoji="1" lang="ko-KR" altLang="en-US" dirty="0"/>
              <a:t>의 목적</a:t>
            </a:r>
            <a:endParaRPr kumimoji="1" lang="en-US" altLang="ko-KR" dirty="0"/>
          </a:p>
          <a:p>
            <a:endParaRPr kumimoji="1" lang="en-US" altLang="ko-Kore-US" dirty="0"/>
          </a:p>
          <a:p>
            <a:r>
              <a:rPr kumimoji="1" lang="en-US" altLang="ko-Kore-US" dirty="0"/>
              <a:t>U : </a:t>
            </a:r>
            <a:r>
              <a:rPr kumimoji="1" lang="ko-KR" altLang="en-US" dirty="0"/>
              <a:t>사용자</a:t>
            </a:r>
            <a:r>
              <a:rPr kumimoji="1" lang="en-US" altLang="ko-KR" dirty="0"/>
              <a:t>(User)</a:t>
            </a:r>
            <a:r>
              <a:rPr kumimoji="1" lang="ko-KR" altLang="en-US" dirty="0"/>
              <a:t>관련된 모든 정보</a:t>
            </a:r>
            <a:endParaRPr kumimoji="1" lang="en-US" altLang="ko-KR" dirty="0"/>
          </a:p>
          <a:p>
            <a:r>
              <a:rPr kumimoji="1" lang="en-US" altLang="ko-Kore-US" dirty="0"/>
              <a:t>C : </a:t>
            </a:r>
            <a:r>
              <a:rPr kumimoji="1" lang="ko-KR" altLang="en-US" dirty="0"/>
              <a:t>컨텐츠</a:t>
            </a:r>
            <a:r>
              <a:rPr kumimoji="1" lang="en-US" altLang="ko-KR" dirty="0"/>
              <a:t>(Content) </a:t>
            </a:r>
            <a:r>
              <a:rPr kumimoji="1" lang="ko-KR" altLang="en-US" dirty="0"/>
              <a:t>관련된 모든 정보</a:t>
            </a:r>
            <a:endParaRPr kumimoji="1" lang="en-US" altLang="ko-Kore-US" dirty="0"/>
          </a:p>
          <a:p>
            <a:r>
              <a:rPr kumimoji="1" lang="en-US" altLang="ko-Kore-US" dirty="0"/>
              <a:t>F : </a:t>
            </a:r>
            <a:r>
              <a:rPr kumimoji="1" lang="ko-KR" altLang="en-US" dirty="0"/>
              <a:t>컨텐츠 사용 후의 피드백</a:t>
            </a:r>
            <a:r>
              <a:rPr kumimoji="1" lang="en-US" altLang="ko-KR" dirty="0"/>
              <a:t>(Feedback)</a:t>
            </a:r>
            <a:endParaRPr kumimoji="1" lang="en-US" altLang="ko-Kore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14F979-082D-A8B5-CD16-A6FCF56452B0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8FFB19-6ACB-14EE-553B-9E3F2AB48BA5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E59E0F-39B1-7BC4-838B-5566AF28656A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F80523-DED2-211D-2225-1746770B85C1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58F5B9-E1FE-D414-4985-7726003A96E0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EC3836-F1B2-4ADB-5B72-0CBE42AEBD88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>
                <a:solidFill>
                  <a:schemeClr val="tx1"/>
                </a:solidFill>
              </a:rPr>
              <a:t>M</a:t>
            </a:r>
            <a:r>
              <a:rPr kumimoji="1" lang="en-US" altLang="ko-Kore-US" baseline="-2500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9EE3E1A-AA2D-3C4B-8060-9A01B7DA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DPO(Dynamic Personalized Optimization)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349EDAD2-A8FE-FAB8-77A2-89E321E2D227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1989610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E7F6A-E668-A20B-3902-0CA9CE620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C239C3-430E-8065-E496-7CDDD46EF3B3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6241A4-DD54-7A65-8F63-669B8D6BFFF2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5C2A94-DDB8-B7B3-F01E-1AD9EF6302BB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AEAB07-9239-CBAC-B404-7B068BF20CF4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D254F1-88F0-431F-06FC-E2FE2AC09392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CE8063-31D5-9E9A-26A9-FDC711E86A14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AB2025-1196-06D7-EE77-EEE0D5A3FC1F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95FEB3-D7EB-711D-110A-F95B2E8F623D}"/>
              </a:ext>
            </a:extLst>
          </p:cNvPr>
          <p:cNvSpPr txBox="1"/>
          <p:nvPr/>
        </p:nvSpPr>
        <p:spPr>
          <a:xfrm>
            <a:off x="3558746" y="3348681"/>
            <a:ext cx="75502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 : </a:t>
            </a:r>
            <a:r>
              <a:rPr kumimoji="1" lang="ko-KR" altLang="en-US" dirty="0"/>
              <a:t>환자 질환 상태</a:t>
            </a:r>
            <a:endParaRPr kumimoji="1" lang="en-US" altLang="ko-Kore-US" dirty="0"/>
          </a:p>
          <a:p>
            <a:r>
              <a:rPr kumimoji="1" lang="en-US" altLang="ko-Kore-US" dirty="0"/>
              <a:t>     ex) MMSE, RBANS, THI, PHQ9</a:t>
            </a:r>
          </a:p>
          <a:p>
            <a:r>
              <a:rPr kumimoji="1" lang="en-US" altLang="ko-Kore-US" dirty="0"/>
              <a:t>U : </a:t>
            </a:r>
            <a:r>
              <a:rPr kumimoji="1" lang="ko-KR" altLang="en-US" dirty="0"/>
              <a:t>환자의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 ex) </a:t>
            </a:r>
            <a:r>
              <a:rPr kumimoji="1" lang="ko-KR" altLang="en-US" dirty="0"/>
              <a:t>나이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연수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 치료 기록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의사의 의견</a:t>
            </a:r>
            <a:endParaRPr kumimoji="1" lang="en-US" altLang="ko-Kore-US" dirty="0"/>
          </a:p>
          <a:p>
            <a:r>
              <a:rPr kumimoji="1" lang="en-US" altLang="ko-Kore-US" dirty="0"/>
              <a:t>C : </a:t>
            </a:r>
            <a:r>
              <a:rPr kumimoji="1" lang="ko-KR" altLang="en-US" dirty="0"/>
              <a:t>치료 컨텐츠의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인지 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따라하기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긍정 메시지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동영상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치료 대화</a:t>
            </a:r>
            <a:endParaRPr kumimoji="1" lang="en-US" altLang="ko-Kore-US" dirty="0"/>
          </a:p>
          <a:p>
            <a:r>
              <a:rPr kumimoji="1" lang="en-US" altLang="ko-Kore-US" dirty="0"/>
              <a:t>F : </a:t>
            </a:r>
            <a:r>
              <a:rPr kumimoji="1" lang="ko-KR" altLang="en-US" dirty="0"/>
              <a:t>컨텐 사용 후의 피드백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게임 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느낌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평가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EGG, </a:t>
            </a:r>
            <a:r>
              <a:rPr kumimoji="1" lang="ko-KR" altLang="en-US" dirty="0"/>
              <a:t>맥박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 일기</a:t>
            </a:r>
            <a:endParaRPr kumimoji="1" lang="en-US" altLang="ko-KR" dirty="0"/>
          </a:p>
          <a:p>
            <a:r>
              <a:rPr kumimoji="1" lang="ko-KR" altLang="en-US" dirty="0"/>
              <a:t>           얼굴에서 탐지된 감정</a:t>
            </a:r>
            <a:endParaRPr kumimoji="1" lang="en-US" altLang="ko-Kore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1BD605-B6AC-56EF-445B-57ABDC80589C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F1391-0573-6143-7730-906F6B385EB3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B56C7-91F8-5590-1B03-4DCFBF55294C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A40179-4F2B-90C2-BE70-3084905B1717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FF4B7B-D7CD-001B-6804-F3866261FB01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9E14EA-DED7-2526-A3C7-D868EE4DD20F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CE4E030-DFCB-8AB4-102F-E38EE015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ore-US" altLang="en-US"/>
              <a:t>에</a:t>
            </a:r>
            <a:r>
              <a:rPr kumimoji="1" lang="ko-KR" altLang="en-US" dirty="0"/>
              <a:t> 적용된 </a:t>
            </a:r>
            <a:r>
              <a:rPr kumimoji="1" lang="en-US" altLang="ko-Kore-US" dirty="0"/>
              <a:t>DPO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CE75E094-CC3A-6D57-64DE-10A2FC0087E4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BF04AD-C157-BE00-EF91-5936D7904739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872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2424D-3527-8F55-2D98-CC747CEF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206DD-2119-7A48-298D-7858B29B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의 역할</a:t>
            </a: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CD561-3227-71D0-CF5E-FA7FEBD8381E}"/>
              </a:ext>
            </a:extLst>
          </p:cNvPr>
          <p:cNvSpPr txBox="1"/>
          <p:nvPr/>
        </p:nvSpPr>
        <p:spPr>
          <a:xfrm>
            <a:off x="4080820" y="3866738"/>
            <a:ext cx="4903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</a:t>
            </a:r>
            <a:r>
              <a:rPr kumimoji="1" lang="en-US" altLang="ko-Kore-US" baseline="-25000" dirty="0"/>
              <a:t>0</a:t>
            </a:r>
            <a:r>
              <a:rPr kumimoji="1" lang="en-US" altLang="ko-Kore-US" dirty="0"/>
              <a:t> : </a:t>
            </a:r>
            <a:r>
              <a:rPr kumimoji="1" lang="ko-KR" altLang="en-US" dirty="0"/>
              <a:t>초기 사용자 상태</a:t>
            </a:r>
            <a:endParaRPr kumimoji="1" lang="en-US" altLang="ko-Kore-US" dirty="0"/>
          </a:p>
          <a:p>
            <a:r>
              <a:rPr kumimoji="1" lang="en-US" altLang="ko-Kore-US" dirty="0"/>
              <a:t>M</a:t>
            </a:r>
            <a:r>
              <a:rPr kumimoji="1" lang="en-US" altLang="ko-Kore-US" baseline="-25000" dirty="0"/>
              <a:t>f</a:t>
            </a:r>
            <a:r>
              <a:rPr kumimoji="1" lang="en-US" altLang="ko-Kore-US" dirty="0"/>
              <a:t> : </a:t>
            </a:r>
            <a:r>
              <a:rPr kumimoji="1" lang="ko-KR" altLang="en-US" dirty="0"/>
              <a:t>최종 사용자 상태</a:t>
            </a:r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en-US" altLang="ko-Kore-US" dirty="0"/>
              <a:t>DPO</a:t>
            </a:r>
            <a:r>
              <a:rPr kumimoji="1" lang="ko-KR" altLang="en-US" dirty="0"/>
              <a:t>에 의해 </a:t>
            </a:r>
            <a:r>
              <a:rPr kumimoji="1" lang="en-US" altLang="ko-KR" dirty="0"/>
              <a:t>C</a:t>
            </a:r>
            <a:r>
              <a:rPr kumimoji="1" lang="ko-KR" altLang="en-US" dirty="0"/>
              <a:t>가 제공된다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US" dirty="0"/>
              <a:t>C</a:t>
            </a:r>
            <a:r>
              <a:rPr kumimoji="1" lang="ko-KR" altLang="en-US" dirty="0"/>
              <a:t>는 </a:t>
            </a:r>
            <a:r>
              <a:rPr kumimoji="1" lang="en-US" altLang="ko-Kore-US" dirty="0"/>
              <a:t>M</a:t>
            </a:r>
            <a:r>
              <a:rPr kumimoji="1" lang="ko-KR" altLang="en-US" dirty="0"/>
              <a:t>이 개선될 수있도록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에 의해 선택된다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US" dirty="0"/>
              <a:t>AI</a:t>
            </a:r>
            <a:r>
              <a:rPr kumimoji="1" lang="ko-KR" altLang="en-US" dirty="0"/>
              <a:t>는 이 목적에 맞는 </a:t>
            </a:r>
            <a:r>
              <a:rPr kumimoji="1" lang="en-US" altLang="ko-KR" dirty="0"/>
              <a:t>C</a:t>
            </a:r>
            <a:r>
              <a:rPr kumimoji="1" lang="ko-KR" altLang="en-US" dirty="0"/>
              <a:t>를 찾아낼 수 있어야 한다</a:t>
            </a:r>
            <a:r>
              <a:rPr kumimoji="1" lang="en-US" altLang="ko-KR" dirty="0"/>
              <a:t>.</a:t>
            </a:r>
            <a:endParaRPr kumimoji="1" lang="en-US" altLang="ko-Kore-US" baseline="-25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568F5A-F47C-22B6-B0E6-19C568F5B4A3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1E6C1-5853-1282-6A6B-D2EB5F1D1427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DC49B8-C86E-57A8-801C-53604CEF6B37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1070B4-C680-C019-FE75-81F335054CCA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5093D0-3E79-B497-72F8-160691894169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C59CF3-E7EB-F7E3-1681-A672D6E86BBA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3B253-0D14-F446-8BCF-9FE641E0E827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BE106-F760-48B8-A008-707934200F24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99CCF-7BB0-B30B-EAAD-AA69AAD09EBA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EE6A4-6793-AD62-72C2-6EE0B0D9781E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71191F-2F66-6B1C-4A93-F8EF9D0E0EBD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27B27-AADA-FB4A-B432-883B1B66B5B4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9E9B3A-A0F3-9695-B40A-5FC5CF4EFA19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32D94B32-FD98-54C0-8508-0F0D29A6FC1E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9025AE-01A6-95CF-D13D-6A6390B99CEB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522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96035-8F33-26DB-03C5-FE995B7A3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ED3A3B84-F0F1-6AB2-DCC3-53904883C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실제 데이터</a:t>
            </a:r>
            <a:endParaRPr kumimoji="1" lang="ko-Kore-US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4A8FA09-BED4-D780-41AE-357EE3EA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DEX</a:t>
            </a:r>
            <a:r>
              <a:rPr kumimoji="1" lang="ko-KR" altLang="en-US" dirty="0"/>
              <a:t>의 데이터로</a:t>
            </a:r>
            <a:endParaRPr kumimoji="1"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97C265-BD44-3341-2298-BD0B925BF3DE}"/>
              </a:ext>
            </a:extLst>
          </p:cNvPr>
          <p:cNvSpPr/>
          <p:nvPr/>
        </p:nvSpPr>
        <p:spPr>
          <a:xfrm>
            <a:off x="728088" y="3846703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7B4F5D-2231-EF3C-CB4A-19B14AE54823}"/>
              </a:ext>
            </a:extLst>
          </p:cNvPr>
          <p:cNvSpPr/>
          <p:nvPr/>
        </p:nvSpPr>
        <p:spPr>
          <a:xfrm>
            <a:off x="2241369" y="385968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D73A5B-78FF-3C82-B02B-CDF6BB648C80}"/>
              </a:ext>
            </a:extLst>
          </p:cNvPr>
          <p:cNvSpPr/>
          <p:nvPr/>
        </p:nvSpPr>
        <p:spPr>
          <a:xfrm>
            <a:off x="1467012" y="3839088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61A2EF-BFFB-2240-38A9-60D58DB7E983}"/>
              </a:ext>
            </a:extLst>
          </p:cNvPr>
          <p:cNvSpPr/>
          <p:nvPr/>
        </p:nvSpPr>
        <p:spPr>
          <a:xfrm>
            <a:off x="3003370" y="385556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405283-2DAC-C4DD-7C02-C5BBB34BB1EF}"/>
              </a:ext>
            </a:extLst>
          </p:cNvPr>
          <p:cNvSpPr/>
          <p:nvPr/>
        </p:nvSpPr>
        <p:spPr>
          <a:xfrm>
            <a:off x="3753012" y="387615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614EFE-5323-18A7-DDDA-E980EBBF7B2A}"/>
              </a:ext>
            </a:extLst>
          </p:cNvPr>
          <p:cNvSpPr/>
          <p:nvPr/>
        </p:nvSpPr>
        <p:spPr>
          <a:xfrm>
            <a:off x="4515013" y="387204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394A72-5747-6A8D-C3EE-9B57BD19C58E}"/>
              </a:ext>
            </a:extLst>
          </p:cNvPr>
          <p:cNvSpPr txBox="1"/>
          <p:nvPr/>
        </p:nvSpPr>
        <p:spPr>
          <a:xfrm>
            <a:off x="7515194" y="332910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1C26B2-6D15-0422-6819-1783C6F8E465}"/>
              </a:ext>
            </a:extLst>
          </p:cNvPr>
          <p:cNvSpPr/>
          <p:nvPr/>
        </p:nvSpPr>
        <p:spPr>
          <a:xfrm>
            <a:off x="8642758" y="3884583"/>
            <a:ext cx="474122" cy="4627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6B4F1AB-E009-BD11-E06E-E475BE4F21D8}"/>
              </a:ext>
            </a:extLst>
          </p:cNvPr>
          <p:cNvSpPr/>
          <p:nvPr/>
        </p:nvSpPr>
        <p:spPr>
          <a:xfrm>
            <a:off x="569534" y="4540544"/>
            <a:ext cx="9001978" cy="268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A23A6A-25B3-D73A-8146-20B36A2DA91E}"/>
              </a:ext>
            </a:extLst>
          </p:cNvPr>
          <p:cNvSpPr txBox="1"/>
          <p:nvPr/>
        </p:nvSpPr>
        <p:spPr>
          <a:xfrm>
            <a:off x="407060" y="6153009"/>
            <a:ext cx="276389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사용자 프로필</a:t>
            </a:r>
            <a:endParaRPr kumimoji="1" lang="en-US" altLang="ko-KR" sz="1400" dirty="0"/>
          </a:p>
          <a:p>
            <a:r>
              <a:rPr kumimoji="1" lang="ko-KR" altLang="en-US" sz="1400" dirty="0"/>
              <a:t>나이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직업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교육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성별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장애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질병</a:t>
            </a:r>
            <a:endParaRPr kumimoji="1" lang="ko-Kore-US" altLang="en-US" sz="140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E5BC6461-E25E-DFD3-90CB-D35BA6749E6E}"/>
              </a:ext>
            </a:extLst>
          </p:cNvPr>
          <p:cNvCxnSpPr>
            <a:cxnSpLocks/>
          </p:cNvCxnSpPr>
          <p:nvPr/>
        </p:nvCxnSpPr>
        <p:spPr>
          <a:xfrm>
            <a:off x="906612" y="4319469"/>
            <a:ext cx="225997" cy="1852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DF1F523-BD35-7DE8-EBD8-5E695215D05F}"/>
              </a:ext>
            </a:extLst>
          </p:cNvPr>
          <p:cNvSpPr txBox="1"/>
          <p:nvPr/>
        </p:nvSpPr>
        <p:spPr>
          <a:xfrm>
            <a:off x="1214087" y="2419210"/>
            <a:ext cx="5112297" cy="73866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US" sz="1400" dirty="0"/>
              <a:t>SBCogTest</a:t>
            </a:r>
          </a:p>
          <a:p>
            <a:r>
              <a:rPr kumimoji="1" lang="ko-Kore-US" altLang="en-US" sz="1400"/>
              <a:t>전체</a:t>
            </a:r>
            <a:r>
              <a:rPr kumimoji="1" lang="ko-KR" altLang="en-US" sz="1400" dirty="0"/>
              <a:t> 인지 테스트 점수</a:t>
            </a:r>
            <a:endParaRPr kumimoji="1" lang="en-US" altLang="ko-KR" sz="1400" dirty="0"/>
          </a:p>
          <a:p>
            <a:r>
              <a:rPr kumimoji="1" lang="ko-KR" altLang="en-US" sz="1400" dirty="0"/>
              <a:t>주의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지연기억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실행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/>
              <a:t>즉각기억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언어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계산</a:t>
            </a:r>
            <a:r>
              <a:rPr kumimoji="1" lang="en-US" altLang="ko-KR" sz="1400" dirty="0"/>
              <a:t>),</a:t>
            </a:r>
            <a:r>
              <a:rPr kumimoji="1" lang="ko-KR" altLang="en-US" sz="1400" dirty="0"/>
              <a:t> 인식기억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공감능력</a:t>
            </a:r>
            <a:endParaRPr kumimoji="1" lang="ko-Kore-US" altLang="en-US" sz="140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7C240BC8-6862-E63F-EF7D-1AC4B314EED2}"/>
              </a:ext>
            </a:extLst>
          </p:cNvPr>
          <p:cNvCxnSpPr>
            <a:cxnSpLocks/>
          </p:cNvCxnSpPr>
          <p:nvPr/>
        </p:nvCxnSpPr>
        <p:spPr>
          <a:xfrm flipH="1">
            <a:off x="1818409" y="3158836"/>
            <a:ext cx="135082" cy="69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B4F43D-BD4F-40D1-49A1-4A8CFCD9FB31}"/>
              </a:ext>
            </a:extLst>
          </p:cNvPr>
          <p:cNvSpPr txBox="1"/>
          <p:nvPr/>
        </p:nvSpPr>
        <p:spPr>
          <a:xfrm>
            <a:off x="1567378" y="5442961"/>
            <a:ext cx="1960793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인지 게임</a:t>
            </a:r>
            <a:endParaRPr kumimoji="1" lang="en-US" altLang="ko-KR" sz="1400" dirty="0"/>
          </a:p>
          <a:p>
            <a:r>
              <a:rPr kumimoji="1" lang="en-US" altLang="ko-KR" sz="1400" dirty="0"/>
              <a:t>'</a:t>
            </a:r>
            <a:r>
              <a:rPr kumimoji="1" lang="ko-KR" altLang="en-US" sz="1400" dirty="0"/>
              <a:t>숫자 순서대로 누르기</a:t>
            </a:r>
            <a:r>
              <a:rPr kumimoji="1" lang="en-US" altLang="ko-KR" sz="1400" dirty="0"/>
              <a:t>'</a:t>
            </a:r>
            <a:endParaRPr kumimoji="1" lang="ko-Kore-US" altLang="en-US" sz="1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C0D38C-C30E-56A6-2A55-C192FFE22051}"/>
              </a:ext>
            </a:extLst>
          </p:cNvPr>
          <p:cNvSpPr txBox="1"/>
          <p:nvPr/>
        </p:nvSpPr>
        <p:spPr>
          <a:xfrm>
            <a:off x="3797960" y="5460281"/>
            <a:ext cx="1465466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인지 게임</a:t>
            </a:r>
            <a:endParaRPr kumimoji="1" lang="en-US" altLang="ko-KR" sz="1400" dirty="0"/>
          </a:p>
          <a:p>
            <a:r>
              <a:rPr kumimoji="1" lang="en-US" altLang="ko-KR" sz="1400" dirty="0"/>
              <a:t>'</a:t>
            </a:r>
            <a:r>
              <a:rPr kumimoji="1" lang="ko-KR" altLang="en-US" sz="1400" dirty="0"/>
              <a:t>얼마인가요</a:t>
            </a:r>
            <a:r>
              <a:rPr kumimoji="1" lang="en-US" altLang="ko-KR" sz="1400" dirty="0"/>
              <a:t>?',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...</a:t>
            </a:r>
            <a:endParaRPr kumimoji="1" lang="ko-Kore-US" altLang="en-US" sz="1400"/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C8D912AF-DD93-59EE-D037-DC2F8D22678A}"/>
              </a:ext>
            </a:extLst>
          </p:cNvPr>
          <p:cNvCxnSpPr>
            <a:cxnSpLocks/>
            <a:stCxn id="10" idx="2"/>
            <a:endCxn id="45" idx="0"/>
          </p:cNvCxnSpPr>
          <p:nvPr/>
        </p:nvCxnSpPr>
        <p:spPr>
          <a:xfrm>
            <a:off x="2461707" y="4322391"/>
            <a:ext cx="86068" cy="1120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B00A920-DCA4-BE36-DA1A-A5A34D065682}"/>
              </a:ext>
            </a:extLst>
          </p:cNvPr>
          <p:cNvCxnSpPr>
            <a:cxnSpLocks/>
            <a:stCxn id="15" idx="2"/>
            <a:endCxn id="46" idx="0"/>
          </p:cNvCxnSpPr>
          <p:nvPr/>
        </p:nvCxnSpPr>
        <p:spPr>
          <a:xfrm>
            <a:off x="3973350" y="4338867"/>
            <a:ext cx="557343" cy="1121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FD09C51-6D67-79B2-3253-9E3CBC1C448D}"/>
              </a:ext>
            </a:extLst>
          </p:cNvPr>
          <p:cNvSpPr txBox="1"/>
          <p:nvPr/>
        </p:nvSpPr>
        <p:spPr>
          <a:xfrm>
            <a:off x="3070597" y="4940735"/>
            <a:ext cx="946093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정확도 </a:t>
            </a:r>
            <a:r>
              <a:rPr kumimoji="1" lang="en-US" altLang="ko-KR" sz="1400" dirty="0"/>
              <a:t>77</a:t>
            </a:r>
            <a:endParaRPr kumimoji="1" lang="ko-Kore-US" altLang="en-US" sz="14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34FE26-AB47-C846-CA53-918465638288}"/>
              </a:ext>
            </a:extLst>
          </p:cNvPr>
          <p:cNvSpPr txBox="1"/>
          <p:nvPr/>
        </p:nvSpPr>
        <p:spPr>
          <a:xfrm>
            <a:off x="4854370" y="4895708"/>
            <a:ext cx="946093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정확도 </a:t>
            </a:r>
            <a:r>
              <a:rPr kumimoji="1" lang="en-US" altLang="ko-KR" sz="1400" dirty="0"/>
              <a:t>80</a:t>
            </a:r>
            <a:endParaRPr kumimoji="1" lang="ko-Kore-US" altLang="en-US" sz="1400"/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DC02D76C-0D72-2CF2-31F8-EA9632C36124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3223708" y="4318273"/>
            <a:ext cx="319936" cy="622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6553247-EBDF-C5EB-0941-6B0F6544A78F}"/>
              </a:ext>
            </a:extLst>
          </p:cNvPr>
          <p:cNvCxnSpPr>
            <a:cxnSpLocks/>
            <a:stCxn id="18" idx="2"/>
            <a:endCxn id="56" idx="0"/>
          </p:cNvCxnSpPr>
          <p:nvPr/>
        </p:nvCxnSpPr>
        <p:spPr>
          <a:xfrm>
            <a:off x="4735351" y="4334749"/>
            <a:ext cx="592066" cy="560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8EB3FB3-F6C0-1AEC-CACA-7691D10153A9}"/>
              </a:ext>
            </a:extLst>
          </p:cNvPr>
          <p:cNvSpPr/>
          <p:nvPr/>
        </p:nvSpPr>
        <p:spPr>
          <a:xfrm>
            <a:off x="5287402" y="387269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9A5EBFB-3501-459E-6B26-DEF9105D4C91}"/>
              </a:ext>
            </a:extLst>
          </p:cNvPr>
          <p:cNvSpPr/>
          <p:nvPr/>
        </p:nvSpPr>
        <p:spPr>
          <a:xfrm>
            <a:off x="6049403" y="386857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B99DE7-563C-77D6-5719-4FCC8F3783A2}"/>
              </a:ext>
            </a:extLst>
          </p:cNvPr>
          <p:cNvSpPr txBox="1"/>
          <p:nvPr/>
        </p:nvSpPr>
        <p:spPr>
          <a:xfrm>
            <a:off x="8278917" y="2737368"/>
            <a:ext cx="1138216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AI</a:t>
            </a:r>
            <a:r>
              <a:rPr kumimoji="1" lang="ko-KR" altLang="en-US" sz="1400" dirty="0"/>
              <a:t>모델의 예측 대상</a:t>
            </a:r>
            <a:endParaRPr kumimoji="1" lang="ko-Kore-US" altLang="en-US" sz="1400"/>
          </a:p>
        </p:txBody>
      </p: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8E77F7C4-65FF-A602-E82E-F34EA3A2896C}"/>
              </a:ext>
            </a:extLst>
          </p:cNvPr>
          <p:cNvCxnSpPr>
            <a:cxnSpLocks/>
            <a:stCxn id="68" idx="2"/>
            <a:endCxn id="33" idx="0"/>
          </p:cNvCxnSpPr>
          <p:nvPr/>
        </p:nvCxnSpPr>
        <p:spPr>
          <a:xfrm>
            <a:off x="8848025" y="3260588"/>
            <a:ext cx="31794" cy="623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CC3DBF9-1C1D-BFF4-AD90-D3611979E1CD}"/>
              </a:ext>
            </a:extLst>
          </p:cNvPr>
          <p:cNvSpPr/>
          <p:nvPr/>
        </p:nvSpPr>
        <p:spPr>
          <a:xfrm>
            <a:off x="6829215" y="3894466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Q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0012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C3BC0-76E7-6548-02F5-526A87938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91F17208-746C-31F4-DF28-F4A418B5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질문과 답변</a:t>
            </a: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6E7301-A279-1BE6-0492-A67A8243E7C0}"/>
              </a:ext>
            </a:extLst>
          </p:cNvPr>
          <p:cNvSpPr/>
          <p:nvPr/>
        </p:nvSpPr>
        <p:spPr>
          <a:xfrm>
            <a:off x="1820618" y="4951108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9C3587-BB53-B388-9E9A-A0738FDF6D4A}"/>
              </a:ext>
            </a:extLst>
          </p:cNvPr>
          <p:cNvSpPr/>
          <p:nvPr/>
        </p:nvSpPr>
        <p:spPr>
          <a:xfrm>
            <a:off x="3333899" y="4964087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573F1F-0680-E4C3-88DE-5B0BB29B7103}"/>
              </a:ext>
            </a:extLst>
          </p:cNvPr>
          <p:cNvSpPr/>
          <p:nvPr/>
        </p:nvSpPr>
        <p:spPr>
          <a:xfrm>
            <a:off x="2559542" y="4943493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F581FA-150B-E16D-549A-2F47797E5A21}"/>
              </a:ext>
            </a:extLst>
          </p:cNvPr>
          <p:cNvSpPr/>
          <p:nvPr/>
        </p:nvSpPr>
        <p:spPr>
          <a:xfrm>
            <a:off x="4095900" y="4959969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5155C1-ECA9-7F38-5A38-C340CD440E5D}"/>
              </a:ext>
            </a:extLst>
          </p:cNvPr>
          <p:cNvSpPr/>
          <p:nvPr/>
        </p:nvSpPr>
        <p:spPr>
          <a:xfrm>
            <a:off x="4845542" y="4980563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3477CB-FA9F-E95F-FD6E-9271363C7CAE}"/>
              </a:ext>
            </a:extLst>
          </p:cNvPr>
          <p:cNvSpPr/>
          <p:nvPr/>
        </p:nvSpPr>
        <p:spPr>
          <a:xfrm>
            <a:off x="5607543" y="4976445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6ED363-694B-6DCE-F8F0-EF10C0886550}"/>
              </a:ext>
            </a:extLst>
          </p:cNvPr>
          <p:cNvSpPr/>
          <p:nvPr/>
        </p:nvSpPr>
        <p:spPr>
          <a:xfrm>
            <a:off x="9735288" y="4988988"/>
            <a:ext cx="474122" cy="4627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EAE594E0-DFCD-4512-53A1-0AD6597CFE18}"/>
              </a:ext>
            </a:extLst>
          </p:cNvPr>
          <p:cNvSpPr/>
          <p:nvPr/>
        </p:nvSpPr>
        <p:spPr>
          <a:xfrm>
            <a:off x="1662064" y="5906207"/>
            <a:ext cx="9001978" cy="268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7CB0F0-84E4-B2E6-5AB6-A4D690BAF794}"/>
              </a:ext>
            </a:extLst>
          </p:cNvPr>
          <p:cNvSpPr/>
          <p:nvPr/>
        </p:nvSpPr>
        <p:spPr>
          <a:xfrm>
            <a:off x="6379932" y="4977099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503ACF-9500-493C-B498-613D2B02167F}"/>
              </a:ext>
            </a:extLst>
          </p:cNvPr>
          <p:cNvSpPr/>
          <p:nvPr/>
        </p:nvSpPr>
        <p:spPr>
          <a:xfrm>
            <a:off x="7141933" y="4972981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E51C79-D6AE-EBCB-DCB4-CB883E928C79}"/>
              </a:ext>
            </a:extLst>
          </p:cNvPr>
          <p:cNvSpPr/>
          <p:nvPr/>
        </p:nvSpPr>
        <p:spPr>
          <a:xfrm>
            <a:off x="7921745" y="4998871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Q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F26452-0C86-5015-B089-E5800793B115}"/>
              </a:ext>
            </a:extLst>
          </p:cNvPr>
          <p:cNvSpPr/>
          <p:nvPr/>
        </p:nvSpPr>
        <p:spPr>
          <a:xfrm flipH="1">
            <a:off x="1603167" y="4495989"/>
            <a:ext cx="6103918" cy="1168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81A8F-D49E-DC9A-E34C-F3465CA8A6C1}"/>
              </a:ext>
            </a:extLst>
          </p:cNvPr>
          <p:cNvSpPr txBox="1"/>
          <p:nvPr/>
        </p:nvSpPr>
        <p:spPr>
          <a:xfrm>
            <a:off x="2315688" y="321821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초기 환자 상태</a:t>
            </a:r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19154-38FA-EFA9-1338-A02057C72131}"/>
              </a:ext>
            </a:extLst>
          </p:cNvPr>
          <p:cNvSpPr txBox="1"/>
          <p:nvPr/>
        </p:nvSpPr>
        <p:spPr>
          <a:xfrm>
            <a:off x="4593772" y="32518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 까지의 내역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4A1715-28A9-B0E5-CBD5-9F15E7562AA1}"/>
              </a:ext>
            </a:extLst>
          </p:cNvPr>
          <p:cNvSpPr txBox="1"/>
          <p:nvPr/>
        </p:nvSpPr>
        <p:spPr>
          <a:xfrm>
            <a:off x="9258794" y="326175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최종 환자 상태</a:t>
            </a:r>
            <a:endParaRPr kumimoji="1" lang="ko-Kore-US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BD2DCF3-7AEF-DF51-012A-DA23121F8487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545777" y="3621193"/>
            <a:ext cx="1141" cy="89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B17CC63-F45B-EAEA-FB81-EED335EA961A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flipH="1">
            <a:off x="9972349" y="3631089"/>
            <a:ext cx="124175" cy="1357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87E1A77-D0D3-4E95-EF45-9DBAC789851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96603" y="3569733"/>
            <a:ext cx="243999" cy="137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3F0034-EDDC-6C50-058E-B990C1A3E482}"/>
              </a:ext>
            </a:extLst>
          </p:cNvPr>
          <p:cNvSpPr txBox="1"/>
          <p:nvPr/>
        </p:nvSpPr>
        <p:spPr>
          <a:xfrm>
            <a:off x="6919356" y="3297383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내일 환자가 사용할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치료 컨텐츠</a:t>
            </a:r>
            <a:endParaRPr kumimoji="1" lang="ko-Kore-US" altLang="en-US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011F1C5C-4574-BD1D-3BCA-FC0BF438605F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>
            <a:off x="7987918" y="3943714"/>
            <a:ext cx="154165" cy="1055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2565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6EF84-1E6F-A46F-B986-65A59462C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494AD4A1-248F-AFAD-39DF-0BB40658D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질문과 답변</a:t>
            </a:r>
            <a:endParaRPr kumimoji="1" lang="ko-Kore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FE331D-395E-0707-86AA-8B7700D2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79" y="2389331"/>
            <a:ext cx="7330159" cy="12682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DE8AC9-5E79-8F32-E560-5D10BF012430}"/>
              </a:ext>
            </a:extLst>
          </p:cNvPr>
          <p:cNvSpPr/>
          <p:nvPr/>
        </p:nvSpPr>
        <p:spPr>
          <a:xfrm>
            <a:off x="1820618" y="4951108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F792BA-75D3-10B4-D03A-CCCAB8353176}"/>
              </a:ext>
            </a:extLst>
          </p:cNvPr>
          <p:cNvSpPr/>
          <p:nvPr/>
        </p:nvSpPr>
        <p:spPr>
          <a:xfrm>
            <a:off x="3333899" y="4964087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29687-1759-D2DF-AC78-F287D3D96B48}"/>
              </a:ext>
            </a:extLst>
          </p:cNvPr>
          <p:cNvSpPr/>
          <p:nvPr/>
        </p:nvSpPr>
        <p:spPr>
          <a:xfrm>
            <a:off x="2559542" y="4943493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EBBB1A-87D4-E6A7-8B74-B446F417FC8E}"/>
              </a:ext>
            </a:extLst>
          </p:cNvPr>
          <p:cNvSpPr/>
          <p:nvPr/>
        </p:nvSpPr>
        <p:spPr>
          <a:xfrm>
            <a:off x="4095900" y="4959969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64A48A-58B4-C770-91A8-303139A5F752}"/>
              </a:ext>
            </a:extLst>
          </p:cNvPr>
          <p:cNvSpPr/>
          <p:nvPr/>
        </p:nvSpPr>
        <p:spPr>
          <a:xfrm>
            <a:off x="4845542" y="4980563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450C73-B655-4831-3A36-E3E972C73CCE}"/>
              </a:ext>
            </a:extLst>
          </p:cNvPr>
          <p:cNvSpPr/>
          <p:nvPr/>
        </p:nvSpPr>
        <p:spPr>
          <a:xfrm>
            <a:off x="5607543" y="4976445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2B0C47-E508-C993-D50B-2B1CA5C97135}"/>
              </a:ext>
            </a:extLst>
          </p:cNvPr>
          <p:cNvSpPr/>
          <p:nvPr/>
        </p:nvSpPr>
        <p:spPr>
          <a:xfrm>
            <a:off x="9735288" y="4988988"/>
            <a:ext cx="474122" cy="4627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95A462F0-330A-4614-A559-056183F0650F}"/>
              </a:ext>
            </a:extLst>
          </p:cNvPr>
          <p:cNvSpPr/>
          <p:nvPr/>
        </p:nvSpPr>
        <p:spPr>
          <a:xfrm>
            <a:off x="1662064" y="5906207"/>
            <a:ext cx="9001978" cy="268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35627-ED88-7C74-75B9-FABFD37801B1}"/>
              </a:ext>
            </a:extLst>
          </p:cNvPr>
          <p:cNvSpPr/>
          <p:nvPr/>
        </p:nvSpPr>
        <p:spPr>
          <a:xfrm>
            <a:off x="6379932" y="4977099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9DA05-E1CA-9444-D7B3-7B77E1B468C5}"/>
              </a:ext>
            </a:extLst>
          </p:cNvPr>
          <p:cNvSpPr/>
          <p:nvPr/>
        </p:nvSpPr>
        <p:spPr>
          <a:xfrm>
            <a:off x="7141933" y="4972981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4CB83A-7BEB-DFAA-C1CF-CA0C6506C8C9}"/>
              </a:ext>
            </a:extLst>
          </p:cNvPr>
          <p:cNvSpPr/>
          <p:nvPr/>
        </p:nvSpPr>
        <p:spPr>
          <a:xfrm>
            <a:off x="7921745" y="4998871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Q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69208C-721E-ED78-4B94-637F497324ED}"/>
              </a:ext>
            </a:extLst>
          </p:cNvPr>
          <p:cNvSpPr/>
          <p:nvPr/>
        </p:nvSpPr>
        <p:spPr>
          <a:xfrm flipH="1">
            <a:off x="1603167" y="4495989"/>
            <a:ext cx="6103918" cy="1168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46B09E-B15F-EEC5-601D-70B0A2865904}"/>
              </a:ext>
            </a:extLst>
          </p:cNvPr>
          <p:cNvSpPr txBox="1"/>
          <p:nvPr/>
        </p:nvSpPr>
        <p:spPr>
          <a:xfrm>
            <a:off x="4203865" y="40851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입력</a:t>
            </a:r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FF1586-504D-0771-BF48-D1CAF659841E}"/>
              </a:ext>
            </a:extLst>
          </p:cNvPr>
          <p:cNvSpPr txBox="1"/>
          <p:nvPr/>
        </p:nvSpPr>
        <p:spPr>
          <a:xfrm>
            <a:off x="7645729" y="3786251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질문의 </a:t>
            </a:r>
            <a:endParaRPr kumimoji="1" lang="en-US" altLang="ko-KR" dirty="0"/>
          </a:p>
          <a:p>
            <a:r>
              <a:rPr kumimoji="1" lang="ko-KR" altLang="en-US" dirty="0"/>
              <a:t>컨텐츠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76C1A0-BE98-C676-2902-C8C35AD319D5}"/>
              </a:ext>
            </a:extLst>
          </p:cNvPr>
          <p:cNvSpPr txBox="1"/>
          <p:nvPr/>
        </p:nvSpPr>
        <p:spPr>
          <a:xfrm>
            <a:off x="9626929" y="38555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예측</a:t>
            </a:r>
            <a:endParaRPr kumimoji="1" lang="ko-Kore-US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F9ED0E30-4F0C-1B6C-2D83-6D11B599A86A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8110761" y="4432582"/>
            <a:ext cx="31322" cy="566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EC96801D-2684-0C45-BCA7-8EC48538CAB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33277" y="4237511"/>
            <a:ext cx="39072" cy="751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747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F8D12-3754-3482-A105-60A54C5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1CFAE98-AB5A-8B1A-8649-D4871C3A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입력 부분</a:t>
            </a:r>
            <a:r>
              <a:rPr kumimoji="1" lang="en-US" altLang="ko-KR" dirty="0"/>
              <a:t>#1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E1113-4E97-5EFC-549A-9ACD2B12C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35" y="1489941"/>
            <a:ext cx="6978898" cy="510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846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5EE61-D8F4-22B2-BA1D-8BA6D2BE9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53A17A3-F9DF-4E08-7D8D-22D9EA7B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입력 부분</a:t>
            </a:r>
            <a:r>
              <a:rPr kumimoji="1" lang="en-US" altLang="ko-KR" dirty="0"/>
              <a:t>#2</a:t>
            </a:r>
            <a:endParaRPr kumimoji="1" lang="ko-Kore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6DD320-31DA-D8AF-25A7-AF8C5531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53" y="1517402"/>
            <a:ext cx="7470100" cy="37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12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557FB-0437-037D-6C54-CBE82A09C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D095D526-A18E-B585-1650-1AC03189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입력 부분</a:t>
            </a:r>
            <a:r>
              <a:rPr kumimoji="1" lang="en-US" altLang="ko-KR" dirty="0"/>
              <a:t>#3</a:t>
            </a:r>
            <a:endParaRPr kumimoji="1" lang="ko-Kore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F734AA-3954-14F6-F675-3679DF77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35" y="2563750"/>
            <a:ext cx="7386264" cy="30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784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C82B2-D2FB-F6E2-E0DE-A52012730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203A668E-2D63-7FB1-D3DC-C154D7EA5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41C0B4-D847-34C7-B39A-9AAEAD8C249D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8A0E0FC3-7AE6-7204-FA88-62FB86317545}"/>
              </a:ext>
            </a:extLst>
          </p:cNvPr>
          <p:cNvSpPr txBox="1"/>
          <p:nvPr/>
        </p:nvSpPr>
        <p:spPr>
          <a:xfrm>
            <a:off x="626822" y="2656384"/>
            <a:ext cx="4690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관점에서의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62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486" y="327759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35672A-AA0E-E8DE-5078-2611A6E2C4E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3923-DEDD-8A52-3AF8-70C4EB9D1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B1B00-06EA-8FCB-6176-93393E6D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이후 </a:t>
            </a:r>
            <a:r>
              <a:rPr kumimoji="1" lang="en-US" altLang="ko-KR" dirty="0"/>
              <a:t>2</a:t>
            </a:r>
            <a:r>
              <a:rPr kumimoji="1" lang="ko-KR" altLang="en-US" dirty="0"/>
              <a:t>년 지난 기업들의 생각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F4D39-1DDB-01AE-41B6-1AAA915B5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뭔가 엄청난데 뭐가 </a:t>
            </a:r>
            <a:r>
              <a:rPr kumimoji="1"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뭔지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어떻게 사업에 적용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?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경쟁업체는 어떻게 적용하고 있나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?</a:t>
            </a:r>
          </a:p>
          <a:p>
            <a:pPr>
              <a:lnSpc>
                <a:spcPct val="100000"/>
              </a:lnSpc>
            </a:pPr>
            <a:r>
              <a:rPr kumimoji="1" lang="en-US" altLang="ko-Kore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한다는 곳은 많은 것 같은데 전부 대형 아니면 스타트업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한다는 곳이 그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인가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?</a:t>
            </a: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 엄청 돈이 많이 든다 하는데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?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데이터 보안은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?</a:t>
            </a: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hallucination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 심하다 하는데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담당 부서를 만들어야 하나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?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인력은 어떻게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?</a:t>
            </a: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41925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EE870-181E-938A-15A9-EA0390C3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B5B38-98D1-2BEF-6F4E-1013B5EF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</a:t>
            </a:r>
            <a:r>
              <a:rPr kumimoji="1" lang="ko-KR" altLang="en-US" dirty="0"/>
              <a:t>의 임팩트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530EC0-DD56-CD97-071D-BBAF6B7AC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지식 관리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사내 내규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프로세스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사내 결과물 검색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신규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보완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적용 검토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고객 서비스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고객 질의 답변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계좌 개설 방법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인증 방법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상품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서비스 질의 답변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상담 분류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고객 상담 시의 필요 정보 표시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법무 서비스의 경우 관련 사항 검색과 적용 검토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210887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A5F1E-E26A-8B0F-3C22-947B8D0B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B618D-AE94-EA5B-8D98-7BFB104F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</a:t>
            </a:r>
            <a:r>
              <a:rPr kumimoji="1" lang="ko-KR" altLang="en-US" dirty="0"/>
              <a:t>의 임팩트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D59E0-A71E-597E-3055-E60D185A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검색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기존 검색을 대체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검색이 없던 시스템에 필수로 적용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광고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기획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시안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스크립트 작성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댓글 분석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반응 분석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1895083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F226C-C976-FDC7-C95D-5BCADEF3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CBF14-EE81-C1AD-A98C-ED695DFD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</a:t>
            </a:r>
            <a:r>
              <a:rPr kumimoji="1" lang="ko-KR" altLang="en-US" dirty="0"/>
              <a:t>의 임팩트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A6551-BCD1-0A64-C1D0-D3A19615D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비정형화된 자료들 활용 가능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생산 관리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공정 최적화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구매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제고 관리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운송 관리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데이터 분석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조회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 시스템 모니터링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마케팅이나 의사결정을 위한 데이터 조회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128910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EE2D5-A9CE-0DEC-D2CC-03A4E953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B6098-F184-A673-A9A3-59D383B8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인터페이스 혁명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534A-E0B8-A049-3FD9-FF9596CFF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자연어로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음성으로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불편한 예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KIOSK</a:t>
            </a: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태블릿 타입의 자동차 컨트롤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은행 웹사이트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방법 없는 앱 화면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716291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4BCE8-E18B-14D9-C571-CB01C7126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D13972-0C20-44F7-DB87-613FAC8FD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고객사의 분야 관계 없이 </a:t>
            </a:r>
            <a:endParaRPr kumimoji="1" lang="en-US" altLang="ko-KR" sz="80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kumimoji="1"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모든 업무에 </a:t>
            </a:r>
            <a:endParaRPr kumimoji="1" lang="en-US" altLang="ko-KR" sz="80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</a:t>
            </a:r>
            <a:r>
              <a:rPr kumimoji="1"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 적용될 것</a:t>
            </a:r>
            <a:endParaRPr kumimoji="1" lang="en-US" altLang="ko-KR" sz="80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1708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4F0CC-9C22-B08C-2273-A15AE07D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B29F4-D33B-F604-B007-8BEFD179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ABE8E-67B7-805B-3969-1F267B95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기존 사내에 쌓인 비정형화된 자료들을 그대로 사용하여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각종 업무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생산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제조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구매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유통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분석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지식 관리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고객 서비스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고객 응대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광고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  <a:r>
              <a:rPr kumimoji="1"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활용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시스템의 인터페이스는 자연어와 음성으로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94207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81969-903E-D6C3-6FF9-17B872FA9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71C7D-2991-A6F6-CD56-BE9C34D4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 </a:t>
            </a:r>
            <a:r>
              <a:rPr kumimoji="1" lang="ko-KR" altLang="en-US" dirty="0"/>
              <a:t>적용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1D062-3274-34E1-DA36-B52382AB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기존 사내에 쌓인 비정형화된 자료들을 그대로 사용하여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각종 업무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생산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제조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구매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유통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분석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지식 관리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고객 서비스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고객 응대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광고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  <a:r>
              <a:rPr kumimoji="1"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활용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시스템의 인터페이스는 자연어와 음성으로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F8D6E1-8667-37F3-1CDC-796FD24520CA}"/>
              </a:ext>
            </a:extLst>
          </p:cNvPr>
          <p:cNvSpPr/>
          <p:nvPr/>
        </p:nvSpPr>
        <p:spPr>
          <a:xfrm>
            <a:off x="534390" y="2680856"/>
            <a:ext cx="11128664" cy="24730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296C92-5399-95F9-9023-6ABE10798BD5}"/>
              </a:ext>
            </a:extLst>
          </p:cNvPr>
          <p:cNvSpPr/>
          <p:nvPr/>
        </p:nvSpPr>
        <p:spPr>
          <a:xfrm>
            <a:off x="659079" y="1841169"/>
            <a:ext cx="3283529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 sz="2800" b="1">
                <a:solidFill>
                  <a:schemeClr val="tx1"/>
                </a:solidFill>
              </a:rPr>
              <a:t>고객</a:t>
            </a:r>
            <a:r>
              <a:rPr kumimoji="1" lang="ko-KR" altLang="en-US" sz="2800" b="1" dirty="0">
                <a:solidFill>
                  <a:schemeClr val="tx1"/>
                </a:solidFill>
              </a:rPr>
              <a:t> 요구사항</a:t>
            </a:r>
            <a:endParaRPr kumimoji="1" lang="ko-Kore-US" altLang="en-US" sz="2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0095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F51E-33AB-BB78-5891-44000795E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74F49-4985-3175-39FB-B3C4B454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</a:t>
            </a:r>
            <a:r>
              <a:rPr kumimoji="1" lang="ko-KR" altLang="en-US" dirty="0"/>
              <a:t>을 고려한 </a:t>
            </a:r>
            <a:r>
              <a:rPr kumimoji="1" lang="en-US" altLang="ko-KR" dirty="0"/>
              <a:t>SI</a:t>
            </a:r>
            <a:r>
              <a:rPr kumimoji="1" lang="ko-KR" altLang="en-US" dirty="0"/>
              <a:t>의 역할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C93F6-EEF0-BE87-91D5-B3F8947BC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기존 사내에 쌓인 비정형화된 자료들을 그대로 사용하여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각종 업무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생산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제조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구매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유통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분석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지식 관리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고객 서비스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고객 응대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광고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  <a:r>
              <a:rPr kumimoji="1"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활용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시스템의 인터페이스는 자연어와 음성으로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C9BF1C-8DC5-81F1-F834-8E00CD630399}"/>
              </a:ext>
            </a:extLst>
          </p:cNvPr>
          <p:cNvSpPr/>
          <p:nvPr/>
        </p:nvSpPr>
        <p:spPr>
          <a:xfrm>
            <a:off x="534390" y="2680856"/>
            <a:ext cx="11128664" cy="24730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8A3A93-217B-014D-1820-8337748C5BC4}"/>
              </a:ext>
            </a:extLst>
          </p:cNvPr>
          <p:cNvSpPr/>
          <p:nvPr/>
        </p:nvSpPr>
        <p:spPr>
          <a:xfrm>
            <a:off x="659079" y="1841169"/>
            <a:ext cx="3283529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 sz="2800" b="1">
                <a:solidFill>
                  <a:schemeClr val="tx1"/>
                </a:solidFill>
              </a:rPr>
              <a:t>고객</a:t>
            </a:r>
            <a:r>
              <a:rPr kumimoji="1" lang="ko-KR" altLang="en-US" sz="2800" b="1" dirty="0">
                <a:solidFill>
                  <a:schemeClr val="tx1"/>
                </a:solidFill>
              </a:rPr>
              <a:t> 요구사항</a:t>
            </a:r>
            <a:endParaRPr kumimoji="1" lang="ko-Kore-US" altLang="en-US" sz="2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1053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408F-E1C2-C768-30D9-5DDE0B26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FE76F-B2D8-A952-A701-34F53711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고객의 상태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B9F07-CFD9-CA29-053E-92F0AF2CA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 활용을 모른다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비용이 제일 중요하다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레퍼런스를 요구한다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변경 혹은 도입이 리스크라 느낀다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4111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78" y="332223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160107" y="4547978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4BFA97-C361-1A3F-CCF0-930B3915853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619B6-E274-D728-2F54-574732D24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99BA5-49AA-A9D6-EA79-85AE3662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</a:t>
            </a:r>
            <a:r>
              <a:rPr kumimoji="1" lang="ko-KR" altLang="en-US" dirty="0"/>
              <a:t>의 활용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BD4DB-789D-C6D4-E616-7DFB73D2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기존 사내에 쌓인 비정형화된 자료들을 그대로 사용하여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각종 업무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생산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제조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구매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유통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분석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지식 관리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고객 서비스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고객 응대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광고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  <a:r>
              <a:rPr kumimoji="1"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활용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시스템의 인터페이스는 자연어와 음성으로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F5B256-E865-1C47-CBE7-0E55A3922054}"/>
              </a:ext>
            </a:extLst>
          </p:cNvPr>
          <p:cNvSpPr/>
          <p:nvPr/>
        </p:nvSpPr>
        <p:spPr>
          <a:xfrm>
            <a:off x="534390" y="2680856"/>
            <a:ext cx="11128664" cy="24730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079941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FBAD8-BA35-F539-4A45-1B5E1393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9EBE6-99A5-1721-8519-B11130F02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고객 도입 분야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EDEDC-72E2-EBAD-C7EC-45A93FAA4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0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기업의 모든 홈페이지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기존 검색을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</a:t>
            </a:r>
            <a:r>
              <a:rPr kumimoji="1"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으로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대체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검색이 없는 경우 도입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데이터 조회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이미 정해진 조회 기능 외에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자연어로 데이터 조회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기계 설계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자동차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선박의 설계를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 보조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설계도를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text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로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혹은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text</a:t>
            </a:r>
            <a:r>
              <a:rPr kumimoji="1"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를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설계도로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설계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application</a:t>
            </a:r>
            <a:r>
              <a:rPr kumimoji="1"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자체 기능이 될 가능성이 크다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E-Commerce</a:t>
            </a: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자연어 형태의 입력에 따른 검색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후기 분석과 개인 맞춤형 추천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지식 특화 산업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의료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법률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회계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특허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경영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투자에 기반 자료를 활용한 서포팅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검색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분석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초안 작성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요약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...)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교육 분야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초등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중등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고등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대학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사회인 교육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기업 교육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기존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CMS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과 융합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9026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FBCA5-BCBD-374A-0A26-FC8109584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836BC-D1E8-2BA7-60A8-6CE21CFCD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고객 설득 전략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E9CC1-C24C-144E-D652-C78A27148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실제 느끼게 하여야 한다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사례가 있어야 한다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빠른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POC</a:t>
            </a:r>
          </a:p>
        </p:txBody>
      </p:sp>
    </p:spTree>
    <p:extLst>
      <p:ext uri="{BB962C8B-B14F-4D97-AF65-F5344CB8AC3E}">
        <p14:creationId xmlns:p14="http://schemas.microsoft.com/office/powerpoint/2010/main" val="25528924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FABB8-2997-FF51-9993-526F4E730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EA511-8496-2D95-6DA7-9768508B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준비 사항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E0BFB-81C6-098B-1393-670098CC6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사례가 있어야 한다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사례 구축을 위한 솔루션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/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플랫폼과 기술이 있어야 한다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678326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8D389-84EC-A199-2773-92F048DFB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BE44C-2A46-F859-9CAB-772069B3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이후에 대한 의견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798F9-6C1D-81B4-5CB0-4DDFC5ADA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기반 모델 개발 업체는 극 소수가 될 것이다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최대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5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 정도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이외에는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서비스 업체이거나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서비스 활용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업체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30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전의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web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과 비슷하게 모든 시스템에 적용될 것이다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 수요가 늘어날 것이고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SI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 수요 커질 것이고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SI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업체에게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개발 역량은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3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후면 경쟁력이 아닌 기본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1015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C1AEB-DC99-2171-FBC6-2D598578D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F5CC3425-1796-24D5-6B7C-02A447C01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C0327B-273C-0D43-1B91-4D55F8EC37DC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7163053B-739C-72B0-DCF0-07DE3B4DD0C9}"/>
              </a:ext>
            </a:extLst>
          </p:cNvPr>
          <p:cNvSpPr txBox="1"/>
          <p:nvPr/>
        </p:nvSpPr>
        <p:spPr>
          <a:xfrm>
            <a:off x="626822" y="2656384"/>
            <a:ext cx="47772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관점의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73366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5B0B8-9613-DB22-7A96-85D61DEFC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75F42-FCA4-8158-37B9-31CEE323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 </a:t>
            </a:r>
            <a:r>
              <a:rPr kumimoji="1" lang="ko-KR" altLang="en-US" dirty="0"/>
              <a:t>적용 시스템 구조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타입</a:t>
            </a:r>
            <a:r>
              <a:rPr kumimoji="1" lang="en-US" altLang="ko-KR" dirty="0"/>
              <a:t> A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F8201-118E-BCE0-16BA-8C095222D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98687E0-B207-D8C2-FF09-1AD4AB469743}"/>
              </a:ext>
            </a:extLst>
          </p:cNvPr>
          <p:cNvCxnSpPr/>
          <p:nvPr/>
        </p:nvCxnSpPr>
        <p:spPr>
          <a:xfrm>
            <a:off x="1270660" y="2648197"/>
            <a:ext cx="0" cy="2695699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C26E76-4EEF-4200-BA3A-D41D97697929}"/>
              </a:ext>
            </a:extLst>
          </p:cNvPr>
          <p:cNvSpPr txBox="1"/>
          <p:nvPr/>
        </p:nvSpPr>
        <p:spPr>
          <a:xfrm>
            <a:off x="617517" y="5498275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400"/>
              <a:t>사내외부</a:t>
            </a:r>
            <a:r>
              <a:rPr kumimoji="1" lang="ko-KR" altLang="en-US" sz="1400" dirty="0"/>
              <a:t> 경계</a:t>
            </a:r>
            <a:endParaRPr kumimoji="1" lang="ko-Kore-US" alt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DF7A9B-3F55-3CBC-2EEF-7BA4DFCCB6C5}"/>
              </a:ext>
            </a:extLst>
          </p:cNvPr>
          <p:cNvSpPr txBox="1"/>
          <p:nvPr/>
        </p:nvSpPr>
        <p:spPr>
          <a:xfrm>
            <a:off x="2042556" y="2861953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400" dirty="0"/>
              <a:t>??</a:t>
            </a:r>
            <a:r>
              <a:rPr kumimoji="1" lang="ko-Kore-US" altLang="en-US" sz="1400"/>
              <a:t>에서</a:t>
            </a:r>
            <a:r>
              <a:rPr kumimoji="1" lang="ko-KR" altLang="en-US" sz="1400" dirty="0"/>
              <a:t> 연구 개발</a:t>
            </a:r>
            <a:endParaRPr kumimoji="1" lang="ko-Kore-US" altLang="en-US" sz="1400"/>
          </a:p>
        </p:txBody>
      </p:sp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EA813F16-998C-06C8-21A7-6E9F2A88D375}"/>
              </a:ext>
            </a:extLst>
          </p:cNvPr>
          <p:cNvSpPr/>
          <p:nvPr/>
        </p:nvSpPr>
        <p:spPr>
          <a:xfrm rot="16200000">
            <a:off x="6163297" y="2422564"/>
            <a:ext cx="285008" cy="4251369"/>
          </a:xfrm>
          <a:prstGeom prst="lef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AF639-236E-B1A2-3EF6-4EDD62F67106}"/>
              </a:ext>
            </a:extLst>
          </p:cNvPr>
          <p:cNvSpPr txBox="1"/>
          <p:nvPr/>
        </p:nvSpPr>
        <p:spPr>
          <a:xfrm>
            <a:off x="5983185" y="4831276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400" dirty="0"/>
              <a:t>SI </a:t>
            </a:r>
            <a:r>
              <a:rPr kumimoji="1" lang="ko-KR" altLang="en-US" sz="1400" dirty="0"/>
              <a:t>공급</a:t>
            </a:r>
            <a:endParaRPr kumimoji="1" lang="ko-Kore-US" altLang="en-US" sz="14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00DFBB-5EFA-6BC1-5E3B-CA8B555CE629}"/>
              </a:ext>
            </a:extLst>
          </p:cNvPr>
          <p:cNvSpPr/>
          <p:nvPr/>
        </p:nvSpPr>
        <p:spPr>
          <a:xfrm>
            <a:off x="2059378" y="3575957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자체 개발 기반 모델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08B30C-C0D3-D195-9D6D-50A6FAA0289B}"/>
              </a:ext>
            </a:extLst>
          </p:cNvPr>
          <p:cNvSpPr/>
          <p:nvPr/>
        </p:nvSpPr>
        <p:spPr>
          <a:xfrm>
            <a:off x="9194470" y="3575958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기업 자료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원통[C] 17">
            <a:extLst>
              <a:ext uri="{FF2B5EF4-FFF2-40B4-BE49-F238E27FC236}">
                <a16:creationId xmlns:a16="http://schemas.microsoft.com/office/drawing/2014/main" id="{AE6716FC-3DB9-E471-A8FA-D8AEAFAD1E6E}"/>
              </a:ext>
            </a:extLst>
          </p:cNvPr>
          <p:cNvSpPr/>
          <p:nvPr/>
        </p:nvSpPr>
        <p:spPr>
          <a:xfrm>
            <a:off x="6745185" y="3503221"/>
            <a:ext cx="1436914" cy="74814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/>
              <a:t>벡터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18D3DC-F294-D7FD-7097-C0B59BB30BA0}"/>
              </a:ext>
            </a:extLst>
          </p:cNvPr>
          <p:cNvSpPr/>
          <p:nvPr/>
        </p:nvSpPr>
        <p:spPr>
          <a:xfrm>
            <a:off x="4361211" y="3575957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LLM </a:t>
            </a:r>
            <a:r>
              <a:rPr kumimoji="1" lang="ko-KR" altLang="en-US" dirty="0">
                <a:solidFill>
                  <a:schemeClr val="tx1"/>
                </a:solidFill>
              </a:rPr>
              <a:t>시스템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5B57A96-066F-1AFE-8386-F4C006FA4F8D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66060" y="3887684"/>
            <a:ext cx="79515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1E583FC-11C3-CF0D-3779-6165E277251F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>
          <a:xfrm flipV="1">
            <a:off x="5867893" y="3877294"/>
            <a:ext cx="877292" cy="1039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왼쪽 화살표[L] 21">
            <a:extLst>
              <a:ext uri="{FF2B5EF4-FFF2-40B4-BE49-F238E27FC236}">
                <a16:creationId xmlns:a16="http://schemas.microsoft.com/office/drawing/2014/main" id="{721C3D7B-60F5-C6AE-9128-CE499670992F}"/>
              </a:ext>
            </a:extLst>
          </p:cNvPr>
          <p:cNvSpPr/>
          <p:nvPr/>
        </p:nvSpPr>
        <p:spPr>
          <a:xfrm>
            <a:off x="8383979" y="3705101"/>
            <a:ext cx="558140" cy="36813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7E7C79-ECED-CFB9-0084-CE1C8D82CB8C}"/>
              </a:ext>
            </a:extLst>
          </p:cNvPr>
          <p:cNvSpPr/>
          <p:nvPr/>
        </p:nvSpPr>
        <p:spPr>
          <a:xfrm>
            <a:off x="4371107" y="2540824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구 시스템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6C16FEB-ABDF-81B6-7DA6-1927ADF83836}"/>
              </a:ext>
            </a:extLst>
          </p:cNvPr>
          <p:cNvCxnSpPr>
            <a:cxnSpLocks/>
            <a:stCxn id="24" idx="2"/>
            <a:endCxn id="19" idx="0"/>
          </p:cNvCxnSpPr>
          <p:nvPr/>
        </p:nvCxnSpPr>
        <p:spPr>
          <a:xfrm flipH="1">
            <a:off x="5114552" y="3164278"/>
            <a:ext cx="9896" cy="41167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8F6217-8F48-0970-8319-47D02A2F9FF4}"/>
              </a:ext>
            </a:extLst>
          </p:cNvPr>
          <p:cNvSpPr txBox="1"/>
          <p:nvPr/>
        </p:nvSpPr>
        <p:spPr>
          <a:xfrm>
            <a:off x="8372104" y="5474523"/>
            <a:ext cx="3631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600"/>
              <a:t>장점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모든 것을 고객사 안에서</a:t>
            </a:r>
            <a:endParaRPr kumimoji="1" lang="en-US" altLang="ko-KR" sz="1600" dirty="0"/>
          </a:p>
          <a:p>
            <a:endParaRPr kumimoji="1" lang="en-US" altLang="ko-Kore-US" sz="1600" dirty="0"/>
          </a:p>
          <a:p>
            <a:r>
              <a:rPr kumimoji="1" lang="ko-Kore-US" altLang="en-US" sz="1600"/>
              <a:t>단점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엄청난 기반 모델 비용</a:t>
            </a:r>
            <a:endParaRPr kumimoji="1" lang="en-US" altLang="ko-KR" sz="1600" dirty="0"/>
          </a:p>
          <a:p>
            <a:r>
              <a:rPr kumimoji="1" lang="ko-KR" altLang="en-US" sz="1600" dirty="0"/>
              <a:t>            </a:t>
            </a:r>
            <a:r>
              <a:rPr kumimoji="1" lang="ko-KR" altLang="en-US" sz="1600"/>
              <a:t>파인튜닝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벡터</a:t>
            </a:r>
            <a:r>
              <a:rPr kumimoji="1" lang="en-US" altLang="ko-KR" sz="1600" dirty="0"/>
              <a:t>DB/LLM</a:t>
            </a:r>
            <a:r>
              <a:rPr kumimoji="1" lang="ko-KR" altLang="en-US" sz="1600" dirty="0"/>
              <a:t> 역량 인력</a:t>
            </a:r>
            <a:endParaRPr kumimoji="1" lang="ko-Kore-US" altLang="en-US" sz="1600"/>
          </a:p>
        </p:txBody>
      </p:sp>
    </p:spTree>
    <p:extLst>
      <p:ext uri="{BB962C8B-B14F-4D97-AF65-F5344CB8AC3E}">
        <p14:creationId xmlns:p14="http://schemas.microsoft.com/office/powerpoint/2010/main" val="29394140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134E-73B4-B12A-5B45-5158BBF58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97196-D5AB-5C3F-F292-CDDD7E66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 </a:t>
            </a:r>
            <a:r>
              <a:rPr kumimoji="1" lang="ko-KR" altLang="en-US" dirty="0"/>
              <a:t>적용 시스템 구조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타입</a:t>
            </a:r>
            <a:r>
              <a:rPr kumimoji="1" lang="en-US" altLang="ko-KR" dirty="0"/>
              <a:t> B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190000-56F2-9EA8-2D0E-C7568F15B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758BC6-7832-9607-6027-F948C9C005F1}"/>
              </a:ext>
            </a:extLst>
          </p:cNvPr>
          <p:cNvSpPr/>
          <p:nvPr/>
        </p:nvSpPr>
        <p:spPr>
          <a:xfrm>
            <a:off x="2106879" y="3575957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파인튜닝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모델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728329-423C-ACCA-4C45-CB54CA40FB65}"/>
              </a:ext>
            </a:extLst>
          </p:cNvPr>
          <p:cNvSpPr/>
          <p:nvPr/>
        </p:nvSpPr>
        <p:spPr>
          <a:xfrm>
            <a:off x="9194470" y="3575958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기업 자료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원통[C] 5">
            <a:extLst>
              <a:ext uri="{FF2B5EF4-FFF2-40B4-BE49-F238E27FC236}">
                <a16:creationId xmlns:a16="http://schemas.microsoft.com/office/drawing/2014/main" id="{9707F9D9-AF90-142E-A531-C7EC44CE2387}"/>
              </a:ext>
            </a:extLst>
          </p:cNvPr>
          <p:cNvSpPr/>
          <p:nvPr/>
        </p:nvSpPr>
        <p:spPr>
          <a:xfrm>
            <a:off x="6745185" y="3503221"/>
            <a:ext cx="1436914" cy="74814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/>
              <a:t>벡터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5AB50D-D1B7-25EC-9BDC-9ECE9F0C3B0D}"/>
              </a:ext>
            </a:extLst>
          </p:cNvPr>
          <p:cNvSpPr/>
          <p:nvPr/>
        </p:nvSpPr>
        <p:spPr>
          <a:xfrm>
            <a:off x="4361211" y="3575957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LLM </a:t>
            </a:r>
            <a:r>
              <a:rPr kumimoji="1" lang="ko-KR" altLang="en-US" dirty="0">
                <a:solidFill>
                  <a:schemeClr val="tx1"/>
                </a:solidFill>
              </a:rPr>
              <a:t>시스템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994653B-BE8B-2B29-8A5A-3FD5EA1D9D94}"/>
              </a:ext>
            </a:extLst>
          </p:cNvPr>
          <p:cNvCxnSpPr/>
          <p:nvPr/>
        </p:nvCxnSpPr>
        <p:spPr>
          <a:xfrm>
            <a:off x="1270660" y="2648197"/>
            <a:ext cx="0" cy="2695699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1AAF4A-1B06-507D-5B19-AB0C6AB7B5D1}"/>
              </a:ext>
            </a:extLst>
          </p:cNvPr>
          <p:cNvSpPr txBox="1"/>
          <p:nvPr/>
        </p:nvSpPr>
        <p:spPr>
          <a:xfrm>
            <a:off x="617517" y="5498275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400"/>
              <a:t>사내외부</a:t>
            </a:r>
            <a:r>
              <a:rPr kumimoji="1" lang="ko-KR" altLang="en-US" sz="1400" dirty="0"/>
              <a:t> 경계</a:t>
            </a:r>
            <a:endParaRPr kumimoji="1" lang="ko-Kore-US" altLang="en-US" sz="1400"/>
          </a:p>
        </p:txBody>
      </p:sp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4633BB54-25F6-0601-5FF4-34C3C84B1138}"/>
              </a:ext>
            </a:extLst>
          </p:cNvPr>
          <p:cNvSpPr/>
          <p:nvPr/>
        </p:nvSpPr>
        <p:spPr>
          <a:xfrm rot="16200000">
            <a:off x="5047018" y="1306284"/>
            <a:ext cx="261257" cy="6507680"/>
          </a:xfrm>
          <a:prstGeom prst="lef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0EAAF-5030-58FD-49AD-60EDD89C6C2A}"/>
              </a:ext>
            </a:extLst>
          </p:cNvPr>
          <p:cNvSpPr txBox="1"/>
          <p:nvPr/>
        </p:nvSpPr>
        <p:spPr>
          <a:xfrm>
            <a:off x="4878780" y="4926279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400" dirty="0"/>
              <a:t>SI </a:t>
            </a:r>
            <a:r>
              <a:rPr kumimoji="1" lang="ko-KR" altLang="en-US" sz="1400" dirty="0"/>
              <a:t>공급</a:t>
            </a:r>
            <a:endParaRPr kumimoji="1" lang="ko-Kore-US" altLang="en-US" sz="140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CAA4D0-34A3-DBB1-E5EA-592F4065D0D6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613561" y="3887684"/>
            <a:ext cx="74765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141C5EA-3CDA-C1CE-70DF-8776B2F3CF9D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V="1">
            <a:off x="5867893" y="3877294"/>
            <a:ext cx="877292" cy="1039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왼쪽 화살표[L] 19">
            <a:extLst>
              <a:ext uri="{FF2B5EF4-FFF2-40B4-BE49-F238E27FC236}">
                <a16:creationId xmlns:a16="http://schemas.microsoft.com/office/drawing/2014/main" id="{D57FBFF9-1BBB-14B1-F7A4-22868F86E5E8}"/>
              </a:ext>
            </a:extLst>
          </p:cNvPr>
          <p:cNvSpPr/>
          <p:nvPr/>
        </p:nvSpPr>
        <p:spPr>
          <a:xfrm>
            <a:off x="8383979" y="3705101"/>
            <a:ext cx="558140" cy="36813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9134D5-F06F-0554-F6BD-A55769CCA999}"/>
              </a:ext>
            </a:extLst>
          </p:cNvPr>
          <p:cNvSpPr txBox="1"/>
          <p:nvPr/>
        </p:nvSpPr>
        <p:spPr>
          <a:xfrm>
            <a:off x="1935679" y="2945080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공개 </a:t>
            </a:r>
            <a:r>
              <a:rPr kumimoji="1" lang="en-US" altLang="ko-KR" sz="1400" dirty="0"/>
              <a:t>LLM</a:t>
            </a:r>
            <a:r>
              <a:rPr kumimoji="1" lang="ko-KR" altLang="en-US" sz="1400" dirty="0"/>
              <a:t>을 가져와서</a:t>
            </a:r>
            <a:endParaRPr kumimoji="1" lang="ko-Kore-US" altLang="en-US" sz="14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3A34A3-C8D7-4B7F-16F4-6D21885842FA}"/>
              </a:ext>
            </a:extLst>
          </p:cNvPr>
          <p:cNvSpPr/>
          <p:nvPr/>
        </p:nvSpPr>
        <p:spPr>
          <a:xfrm>
            <a:off x="4371107" y="2540824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구 시스템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6ACBBFB-966C-1021-EDF9-1DE6B8C64EE3}"/>
              </a:ext>
            </a:extLst>
          </p:cNvPr>
          <p:cNvCxnSpPr>
            <a:cxnSpLocks/>
            <a:stCxn id="23" idx="2"/>
            <a:endCxn id="7" idx="0"/>
          </p:cNvCxnSpPr>
          <p:nvPr/>
        </p:nvCxnSpPr>
        <p:spPr>
          <a:xfrm flipH="1">
            <a:off x="5114552" y="3164278"/>
            <a:ext cx="9896" cy="41167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01246FF-6A36-2A93-B1C6-0CB1CDE71897}"/>
              </a:ext>
            </a:extLst>
          </p:cNvPr>
          <p:cNvSpPr txBox="1"/>
          <p:nvPr/>
        </p:nvSpPr>
        <p:spPr>
          <a:xfrm>
            <a:off x="8372104" y="5474523"/>
            <a:ext cx="3666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600"/>
              <a:t>장점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모든 것을 고객사 안에서</a:t>
            </a:r>
            <a:endParaRPr kumimoji="1" lang="en-US" altLang="ko-KR" sz="1600" dirty="0"/>
          </a:p>
          <a:p>
            <a:endParaRPr kumimoji="1" lang="en-US" altLang="ko-Kore-US" sz="1600" dirty="0"/>
          </a:p>
          <a:p>
            <a:r>
              <a:rPr kumimoji="1" lang="ko-Kore-US" altLang="en-US" sz="1600"/>
              <a:t>단점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파인튜닝</a:t>
            </a:r>
            <a:r>
              <a:rPr kumimoji="1" lang="en-US" altLang="ko-KR" sz="1600" dirty="0"/>
              <a:t>/</a:t>
            </a:r>
            <a:r>
              <a:rPr kumimoji="1" lang="ko-KR" altLang="en-US" sz="1600" dirty="0"/>
              <a:t>벡터</a:t>
            </a:r>
            <a:r>
              <a:rPr kumimoji="1" lang="en-US" altLang="ko-KR" sz="1600" dirty="0"/>
              <a:t>DB/LLM</a:t>
            </a:r>
            <a:r>
              <a:rPr kumimoji="1" lang="ko-KR" altLang="en-US" sz="1600" dirty="0"/>
              <a:t> 역량 인력</a:t>
            </a:r>
            <a:endParaRPr kumimoji="1" lang="ko-Kore-US" altLang="en-US" sz="1600"/>
          </a:p>
        </p:txBody>
      </p:sp>
    </p:spTree>
    <p:extLst>
      <p:ext uri="{BB962C8B-B14F-4D97-AF65-F5344CB8AC3E}">
        <p14:creationId xmlns:p14="http://schemas.microsoft.com/office/powerpoint/2010/main" val="11815253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02F28-3251-4593-1B7F-E87E8B87D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85DDD-9513-D1D6-11B5-0E5EDFDF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 </a:t>
            </a:r>
            <a:r>
              <a:rPr kumimoji="1" lang="ko-KR" altLang="en-US" dirty="0"/>
              <a:t>적용 시스템 구조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타입</a:t>
            </a:r>
            <a:r>
              <a:rPr kumimoji="1" lang="en-US" altLang="ko-KR" dirty="0"/>
              <a:t> C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D39FC-6A63-96E9-FF52-F81EA8BAA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1D8BA3-93E8-BAF1-4D83-0B333384E3DB}"/>
              </a:ext>
            </a:extLst>
          </p:cNvPr>
          <p:cNvSpPr/>
          <p:nvPr/>
        </p:nvSpPr>
        <p:spPr>
          <a:xfrm>
            <a:off x="9194470" y="3575958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기업 자료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원통[C] 5">
            <a:extLst>
              <a:ext uri="{FF2B5EF4-FFF2-40B4-BE49-F238E27FC236}">
                <a16:creationId xmlns:a16="http://schemas.microsoft.com/office/drawing/2014/main" id="{73DDDDB2-65E6-0E06-1111-3A9E1098F30C}"/>
              </a:ext>
            </a:extLst>
          </p:cNvPr>
          <p:cNvSpPr/>
          <p:nvPr/>
        </p:nvSpPr>
        <p:spPr>
          <a:xfrm>
            <a:off x="6745185" y="3503221"/>
            <a:ext cx="1436914" cy="74814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/>
              <a:t>벡터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BE0FFE-D2A4-0007-485B-F4CC4BC01511}"/>
              </a:ext>
            </a:extLst>
          </p:cNvPr>
          <p:cNvSpPr/>
          <p:nvPr/>
        </p:nvSpPr>
        <p:spPr>
          <a:xfrm>
            <a:off x="4361211" y="3575957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LLM </a:t>
            </a:r>
            <a:r>
              <a:rPr kumimoji="1" lang="ko-KR" altLang="en-US" dirty="0">
                <a:solidFill>
                  <a:schemeClr val="tx1"/>
                </a:solidFill>
              </a:rPr>
              <a:t>시스템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1BE07C2-CAA1-8AD2-BD4F-7E15A23C8DBC}"/>
              </a:ext>
            </a:extLst>
          </p:cNvPr>
          <p:cNvCxnSpPr/>
          <p:nvPr/>
        </p:nvCxnSpPr>
        <p:spPr>
          <a:xfrm>
            <a:off x="4001985" y="2671947"/>
            <a:ext cx="0" cy="2695699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C5A0A-F484-6514-1329-2CF9EC91FD11}"/>
              </a:ext>
            </a:extLst>
          </p:cNvPr>
          <p:cNvSpPr txBox="1"/>
          <p:nvPr/>
        </p:nvSpPr>
        <p:spPr>
          <a:xfrm>
            <a:off x="3348842" y="5522025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400"/>
              <a:t>사내외부</a:t>
            </a:r>
            <a:r>
              <a:rPr kumimoji="1" lang="ko-KR" altLang="en-US" sz="1400" dirty="0"/>
              <a:t> 경계</a:t>
            </a:r>
            <a:endParaRPr kumimoji="1" lang="ko-Kore-US" altLang="en-US" sz="140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ED68437-2E8D-82C7-74E8-4D766F1DA32F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3613561" y="3887684"/>
            <a:ext cx="74765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F32F34A-8AD6-1C14-04E8-DEC0AF4F6CFC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V="1">
            <a:off x="5867893" y="3877294"/>
            <a:ext cx="877292" cy="1039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왼쪽 화살표[L] 19">
            <a:extLst>
              <a:ext uri="{FF2B5EF4-FFF2-40B4-BE49-F238E27FC236}">
                <a16:creationId xmlns:a16="http://schemas.microsoft.com/office/drawing/2014/main" id="{6805B5D8-3BDF-4682-1CC1-D4614DD744BA}"/>
              </a:ext>
            </a:extLst>
          </p:cNvPr>
          <p:cNvSpPr/>
          <p:nvPr/>
        </p:nvSpPr>
        <p:spPr>
          <a:xfrm>
            <a:off x="8383979" y="3705101"/>
            <a:ext cx="558140" cy="36813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왼쪽 중괄호[L] 7">
            <a:extLst>
              <a:ext uri="{FF2B5EF4-FFF2-40B4-BE49-F238E27FC236}">
                <a16:creationId xmlns:a16="http://schemas.microsoft.com/office/drawing/2014/main" id="{056510B2-AE02-74E1-0D47-584417126906}"/>
              </a:ext>
            </a:extLst>
          </p:cNvPr>
          <p:cNvSpPr/>
          <p:nvPr/>
        </p:nvSpPr>
        <p:spPr>
          <a:xfrm rot="16200000">
            <a:off x="6163297" y="2422564"/>
            <a:ext cx="285008" cy="4251369"/>
          </a:xfrm>
          <a:prstGeom prst="lef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5CAB8-35BC-5DFF-F032-330A91A3D7F8}"/>
              </a:ext>
            </a:extLst>
          </p:cNvPr>
          <p:cNvSpPr txBox="1"/>
          <p:nvPr/>
        </p:nvSpPr>
        <p:spPr>
          <a:xfrm>
            <a:off x="5983185" y="4831276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400" dirty="0"/>
              <a:t>SI </a:t>
            </a:r>
            <a:r>
              <a:rPr kumimoji="1" lang="ko-KR" altLang="en-US" sz="1400" dirty="0"/>
              <a:t>공급</a:t>
            </a:r>
            <a:endParaRPr kumimoji="1" lang="ko-Kore-US" altLang="en-US" sz="14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C38A2C-6485-BBE1-B87F-FDE21547BD34}"/>
              </a:ext>
            </a:extLst>
          </p:cNvPr>
          <p:cNvSpPr/>
          <p:nvPr/>
        </p:nvSpPr>
        <p:spPr>
          <a:xfrm>
            <a:off x="2106879" y="3318410"/>
            <a:ext cx="1506682" cy="113854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AI </a:t>
            </a:r>
            <a:r>
              <a:rPr kumimoji="1" lang="ko-KR" altLang="en-US" dirty="0">
                <a:solidFill>
                  <a:schemeClr val="tx1"/>
                </a:solidFill>
              </a:rPr>
              <a:t>서비스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파인튜닝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임베딩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6D74D5-9CC7-EA6F-CEEF-8C1D558B4379}"/>
              </a:ext>
            </a:extLst>
          </p:cNvPr>
          <p:cNvSpPr/>
          <p:nvPr/>
        </p:nvSpPr>
        <p:spPr>
          <a:xfrm>
            <a:off x="4371107" y="2540824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구 시스템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CEEAD44-E9B2-B651-BBE4-FEC5E7688826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 flipH="1">
            <a:off x="5114552" y="3164278"/>
            <a:ext cx="9896" cy="41167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17E26D-5C1D-03E0-F40C-53CC2BD197AB}"/>
              </a:ext>
            </a:extLst>
          </p:cNvPr>
          <p:cNvSpPr txBox="1"/>
          <p:nvPr/>
        </p:nvSpPr>
        <p:spPr>
          <a:xfrm>
            <a:off x="8170223" y="5486398"/>
            <a:ext cx="3902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600"/>
              <a:t>장점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</a:p>
          <a:p>
            <a:endParaRPr kumimoji="1" lang="en-US" altLang="ko-Kore-US" sz="1600" dirty="0"/>
          </a:p>
          <a:p>
            <a:r>
              <a:rPr kumimoji="1" lang="ko-Kore-US" altLang="en-US" sz="1600"/>
              <a:t>단점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벡터</a:t>
            </a:r>
            <a:r>
              <a:rPr kumimoji="1" lang="en-US" altLang="ko-KR" sz="1600" dirty="0"/>
              <a:t>DB/LLM</a:t>
            </a:r>
            <a:r>
              <a:rPr kumimoji="1" lang="ko-KR" altLang="en-US" sz="1600" dirty="0"/>
              <a:t> 역량 인력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외부 의존성</a:t>
            </a:r>
            <a:endParaRPr kumimoji="1" lang="ko-Kore-US" altLang="en-US" sz="1600"/>
          </a:p>
        </p:txBody>
      </p:sp>
    </p:spTree>
    <p:extLst>
      <p:ext uri="{BB962C8B-B14F-4D97-AF65-F5344CB8AC3E}">
        <p14:creationId xmlns:p14="http://schemas.microsoft.com/office/powerpoint/2010/main" val="2601645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5DFFA-6DB8-ACA0-8130-3C721695F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05841-8A7E-B916-FEC5-A1CBB6D9F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 </a:t>
            </a:r>
            <a:r>
              <a:rPr kumimoji="1" lang="ko-KR" altLang="en-US" dirty="0"/>
              <a:t>적용 시스템 구조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타입</a:t>
            </a:r>
            <a:r>
              <a:rPr kumimoji="1" lang="en-US" altLang="ko-KR" dirty="0"/>
              <a:t> D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EE41A8-B9E6-3601-20B1-CD5C71F7A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12301F-2844-CE12-7BCC-310FFCE0127F}"/>
              </a:ext>
            </a:extLst>
          </p:cNvPr>
          <p:cNvSpPr/>
          <p:nvPr/>
        </p:nvSpPr>
        <p:spPr>
          <a:xfrm>
            <a:off x="1643741" y="3318410"/>
            <a:ext cx="1506682" cy="113854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AI </a:t>
            </a:r>
            <a:r>
              <a:rPr kumimoji="1" lang="ko-KR" altLang="en-US" dirty="0">
                <a:solidFill>
                  <a:schemeClr val="tx1"/>
                </a:solidFill>
              </a:rPr>
              <a:t>서비스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파인튜닝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임베딩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벡터 </a:t>
            </a:r>
            <a:r>
              <a:rPr kumimoji="1" lang="en-US" altLang="ko-KR" dirty="0">
                <a:solidFill>
                  <a:schemeClr val="tx1"/>
                </a:solidFill>
              </a:rPr>
              <a:t>DB)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CBB071-170A-0FDA-5755-AC56FB3508C4}"/>
              </a:ext>
            </a:extLst>
          </p:cNvPr>
          <p:cNvSpPr/>
          <p:nvPr/>
        </p:nvSpPr>
        <p:spPr>
          <a:xfrm>
            <a:off x="8149441" y="3540332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기업 자료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B1337C-0746-B31F-9A34-4164C2811B46}"/>
              </a:ext>
            </a:extLst>
          </p:cNvPr>
          <p:cNvSpPr/>
          <p:nvPr/>
        </p:nvSpPr>
        <p:spPr>
          <a:xfrm>
            <a:off x="5192484" y="3575957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LLM </a:t>
            </a:r>
            <a:r>
              <a:rPr kumimoji="1" lang="ko-KR" altLang="en-US" dirty="0">
                <a:solidFill>
                  <a:schemeClr val="tx1"/>
                </a:solidFill>
              </a:rPr>
              <a:t>시스템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FC66D9E-C18D-6B31-91C7-8E63F5FBE50A}"/>
              </a:ext>
            </a:extLst>
          </p:cNvPr>
          <p:cNvCxnSpPr/>
          <p:nvPr/>
        </p:nvCxnSpPr>
        <p:spPr>
          <a:xfrm>
            <a:off x="4001985" y="2671947"/>
            <a:ext cx="0" cy="2695699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72AD46-DBA4-98D7-C069-39D6B8352ACB}"/>
              </a:ext>
            </a:extLst>
          </p:cNvPr>
          <p:cNvSpPr txBox="1"/>
          <p:nvPr/>
        </p:nvSpPr>
        <p:spPr>
          <a:xfrm>
            <a:off x="3348842" y="5522025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400"/>
              <a:t>사내외부</a:t>
            </a:r>
            <a:r>
              <a:rPr kumimoji="1" lang="ko-KR" altLang="en-US" sz="1400" dirty="0"/>
              <a:t> 경계</a:t>
            </a:r>
            <a:endParaRPr kumimoji="1" lang="ko-Kore-US" altLang="en-US" sz="140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852AAA-B8FF-9195-3F3A-D989ECF9FDB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150423" y="3887684"/>
            <a:ext cx="20420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왼쪽 화살표[L] 19">
            <a:extLst>
              <a:ext uri="{FF2B5EF4-FFF2-40B4-BE49-F238E27FC236}">
                <a16:creationId xmlns:a16="http://schemas.microsoft.com/office/drawing/2014/main" id="{49E80677-2847-818E-B85D-0DF986C52DF4}"/>
              </a:ext>
            </a:extLst>
          </p:cNvPr>
          <p:cNvSpPr/>
          <p:nvPr/>
        </p:nvSpPr>
        <p:spPr>
          <a:xfrm>
            <a:off x="7338950" y="3669475"/>
            <a:ext cx="558140" cy="36813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왼쪽 중괄호[L] 7">
            <a:extLst>
              <a:ext uri="{FF2B5EF4-FFF2-40B4-BE49-F238E27FC236}">
                <a16:creationId xmlns:a16="http://schemas.microsoft.com/office/drawing/2014/main" id="{8973B634-1855-8B8B-B483-E96467B5632C}"/>
              </a:ext>
            </a:extLst>
          </p:cNvPr>
          <p:cNvSpPr/>
          <p:nvPr/>
        </p:nvSpPr>
        <p:spPr>
          <a:xfrm rot="16200000">
            <a:off x="5836726" y="3651662"/>
            <a:ext cx="308758" cy="1864426"/>
          </a:xfrm>
          <a:prstGeom prst="lef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0337E-2045-3167-F27B-028DB640C973}"/>
              </a:ext>
            </a:extLst>
          </p:cNvPr>
          <p:cNvSpPr txBox="1"/>
          <p:nvPr/>
        </p:nvSpPr>
        <p:spPr>
          <a:xfrm>
            <a:off x="5710052" y="4843151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400" dirty="0"/>
              <a:t>SI </a:t>
            </a:r>
            <a:r>
              <a:rPr kumimoji="1" lang="ko-KR" altLang="en-US" sz="1400" dirty="0"/>
              <a:t>공급</a:t>
            </a:r>
            <a:endParaRPr kumimoji="1" lang="ko-Kore-US" altLang="en-US" sz="1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BFA8ED-F4C2-9439-9099-B71D0B9FEEF3}"/>
              </a:ext>
            </a:extLst>
          </p:cNvPr>
          <p:cNvSpPr/>
          <p:nvPr/>
        </p:nvSpPr>
        <p:spPr>
          <a:xfrm>
            <a:off x="5202380" y="2564575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구 시스템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355924-1AE7-83F4-E808-9309CD4EF9F2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>
          <a:xfrm flipH="1">
            <a:off x="5945825" y="3188029"/>
            <a:ext cx="9896" cy="38792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7C78B5-4911-F08C-1BC1-967CC88D624C}"/>
              </a:ext>
            </a:extLst>
          </p:cNvPr>
          <p:cNvSpPr txBox="1"/>
          <p:nvPr/>
        </p:nvSpPr>
        <p:spPr>
          <a:xfrm>
            <a:off x="8277101" y="5486399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600"/>
              <a:t>장점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비교적 빠른 개발</a:t>
            </a:r>
            <a:endParaRPr kumimoji="1" lang="en-US" altLang="ko-Kore-US" sz="1600" dirty="0"/>
          </a:p>
          <a:p>
            <a:endParaRPr kumimoji="1" lang="en-US" altLang="ko-Kore-US" sz="1600" dirty="0"/>
          </a:p>
          <a:p>
            <a:r>
              <a:rPr kumimoji="1" lang="ko-Kore-US" altLang="en-US" sz="1600"/>
              <a:t>단점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외부 의존성</a:t>
            </a:r>
            <a:endParaRPr kumimoji="1" lang="ko-Kore-US" altLang="en-US" sz="1600"/>
          </a:p>
        </p:txBody>
      </p:sp>
    </p:spTree>
    <p:extLst>
      <p:ext uri="{BB962C8B-B14F-4D97-AF65-F5344CB8AC3E}">
        <p14:creationId xmlns:p14="http://schemas.microsoft.com/office/powerpoint/2010/main" val="180698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118065" y="4442874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58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EA8CD5C1-49A9-B603-DBED-DB287C02C04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1A007-95DB-BCD8-ACEF-31CF51D0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1E78E-49FF-3E66-7333-DBD9F476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 </a:t>
            </a:r>
            <a:r>
              <a:rPr kumimoji="1" lang="ko-KR" altLang="en-US" dirty="0"/>
              <a:t>적용 시스템 구조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타입</a:t>
            </a:r>
            <a:r>
              <a:rPr kumimoji="1" lang="en-US" altLang="ko-KR" dirty="0"/>
              <a:t> E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BEE4A4-5D10-035A-9EC5-D055380B5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B05E52-252F-61CB-A51F-481AC735E759}"/>
              </a:ext>
            </a:extLst>
          </p:cNvPr>
          <p:cNvSpPr/>
          <p:nvPr/>
        </p:nvSpPr>
        <p:spPr>
          <a:xfrm>
            <a:off x="1667492" y="2612572"/>
            <a:ext cx="1506682" cy="189188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AI </a:t>
            </a:r>
            <a:r>
              <a:rPr kumimoji="1" lang="ko-KR" altLang="en-US" dirty="0">
                <a:solidFill>
                  <a:schemeClr val="tx1"/>
                </a:solidFill>
              </a:rPr>
              <a:t>서비스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파인튜닝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임베딩</a:t>
            </a:r>
            <a:r>
              <a:rPr kumimoji="1" lang="en-US" altLang="ko-KR" dirty="0">
                <a:solidFill>
                  <a:schemeClr val="tx1"/>
                </a:solidFill>
              </a:rPr>
              <a:t>,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벡터 </a:t>
            </a:r>
            <a:r>
              <a:rPr kumimoji="1" lang="en-US" altLang="ko-KR" dirty="0">
                <a:solidFill>
                  <a:schemeClr val="tx1"/>
                </a:solidFill>
              </a:rPr>
              <a:t>DB)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C55D48-7D05-F5FA-3272-9158B35CFEC4}"/>
              </a:ext>
            </a:extLst>
          </p:cNvPr>
          <p:cNvSpPr/>
          <p:nvPr/>
        </p:nvSpPr>
        <p:spPr>
          <a:xfrm>
            <a:off x="5192486" y="2578431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기업 자료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8E0B3F-CF7F-55F1-244B-30054337EFC4}"/>
              </a:ext>
            </a:extLst>
          </p:cNvPr>
          <p:cNvSpPr/>
          <p:nvPr/>
        </p:nvSpPr>
        <p:spPr>
          <a:xfrm>
            <a:off x="5192484" y="3575957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구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시스템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4A11B50-798E-C79F-93D6-5924B5A165CC}"/>
              </a:ext>
            </a:extLst>
          </p:cNvPr>
          <p:cNvCxnSpPr/>
          <p:nvPr/>
        </p:nvCxnSpPr>
        <p:spPr>
          <a:xfrm>
            <a:off x="4001985" y="2671947"/>
            <a:ext cx="0" cy="2695699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30E9E7-929B-6F9F-49AF-EDB75A0BE7AD}"/>
              </a:ext>
            </a:extLst>
          </p:cNvPr>
          <p:cNvSpPr txBox="1"/>
          <p:nvPr/>
        </p:nvSpPr>
        <p:spPr>
          <a:xfrm>
            <a:off x="3348842" y="5522025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400"/>
              <a:t>사내외부</a:t>
            </a:r>
            <a:r>
              <a:rPr kumimoji="1" lang="ko-KR" altLang="en-US" sz="1400" dirty="0"/>
              <a:t> 경계</a:t>
            </a:r>
            <a:endParaRPr kumimoji="1" lang="ko-Kore-US" altLang="en-US" sz="140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05D519A-8384-B213-ABEE-4F675269D3B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82587" y="3887684"/>
            <a:ext cx="2009897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왼쪽 화살표[L] 19">
            <a:extLst>
              <a:ext uri="{FF2B5EF4-FFF2-40B4-BE49-F238E27FC236}">
                <a16:creationId xmlns:a16="http://schemas.microsoft.com/office/drawing/2014/main" id="{D66A6A14-7610-10B6-E2D9-E0613D23A9BD}"/>
              </a:ext>
            </a:extLst>
          </p:cNvPr>
          <p:cNvSpPr/>
          <p:nvPr/>
        </p:nvSpPr>
        <p:spPr>
          <a:xfrm>
            <a:off x="3538848" y="2731325"/>
            <a:ext cx="1151906" cy="36813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334D9-B860-F1DC-4A3F-984997E47FB3}"/>
              </a:ext>
            </a:extLst>
          </p:cNvPr>
          <p:cNvSpPr txBox="1"/>
          <p:nvPr/>
        </p:nvSpPr>
        <p:spPr>
          <a:xfrm>
            <a:off x="5710052" y="4843151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400" dirty="0"/>
              <a:t>SI </a:t>
            </a:r>
            <a:r>
              <a:rPr kumimoji="1" lang="ko-KR" altLang="en-US" sz="1400" dirty="0"/>
              <a:t>공급</a:t>
            </a:r>
            <a:endParaRPr kumimoji="1" lang="ko-Kore-US" altLang="en-US" sz="1400"/>
          </a:p>
        </p:txBody>
      </p:sp>
      <p:sp>
        <p:nvSpPr>
          <p:cNvPr id="18" name="왼쪽 중괄호[L] 17">
            <a:extLst>
              <a:ext uri="{FF2B5EF4-FFF2-40B4-BE49-F238E27FC236}">
                <a16:creationId xmlns:a16="http://schemas.microsoft.com/office/drawing/2014/main" id="{08C1EFB5-389F-3663-7058-A31C7C2769EB}"/>
              </a:ext>
            </a:extLst>
          </p:cNvPr>
          <p:cNvSpPr/>
          <p:nvPr/>
        </p:nvSpPr>
        <p:spPr>
          <a:xfrm rot="16200000">
            <a:off x="5836726" y="3651662"/>
            <a:ext cx="308758" cy="1864426"/>
          </a:xfrm>
          <a:prstGeom prst="leftBrac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60A81-1058-78F7-AC57-AA50228170B3}"/>
              </a:ext>
            </a:extLst>
          </p:cNvPr>
          <p:cNvSpPr txBox="1"/>
          <p:nvPr/>
        </p:nvSpPr>
        <p:spPr>
          <a:xfrm>
            <a:off x="8395855" y="5474525"/>
            <a:ext cx="2985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600"/>
              <a:t>장점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빠른 개발</a:t>
            </a:r>
            <a:endParaRPr kumimoji="1" lang="en-US" altLang="ko-Kore-US" sz="1600" dirty="0"/>
          </a:p>
          <a:p>
            <a:endParaRPr kumimoji="1" lang="en-US" altLang="ko-Kore-US" sz="1600" dirty="0"/>
          </a:p>
          <a:p>
            <a:r>
              <a:rPr kumimoji="1" lang="ko-Kore-US" altLang="en-US" sz="1600"/>
              <a:t>단점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데이터 불안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외부 의존성</a:t>
            </a:r>
            <a:endParaRPr kumimoji="1" lang="ko-Kore-US" altLang="en-US" sz="1600"/>
          </a:p>
        </p:txBody>
      </p:sp>
    </p:spTree>
    <p:extLst>
      <p:ext uri="{BB962C8B-B14F-4D97-AF65-F5344CB8AC3E}">
        <p14:creationId xmlns:p14="http://schemas.microsoft.com/office/powerpoint/2010/main" val="24920563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C347D-28E3-FB60-09FF-998D9372D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92A4E-FF75-5972-6397-30A07CC3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권장 타입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973198-FB85-D659-6F40-94D05BB7E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타입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나 타입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D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C6E426-DA85-A990-5962-895CE91D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9" y="3218213"/>
            <a:ext cx="5766917" cy="24306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9FD889-5429-0073-04AE-3BD78BE58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44" y="3286161"/>
            <a:ext cx="5105400" cy="228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542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A5D5A-9657-C6B8-024B-05AB460AA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ED77D-9C54-179D-6D3D-547C1BA6C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의견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A8C80-A9F2-C4DE-C967-C001C5735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권장하는 타입은 외부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서비스 호출이다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외부 의존성의 리스크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2022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11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월의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공개 이후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밖에 안 지났지만 어마어마한 속도로 새로운 서비스가 공개되고 있다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개인과 조직과 시스템의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민첩성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과 </a:t>
            </a:r>
            <a:r>
              <a:rPr kumimoji="1"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유연성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 크게 중요하다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작고 빠르게 구축하고 레퍼런스를 쌓고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내적인 역량을 키워야 한다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1267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04B97-CAB3-122C-B411-A3659816D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86BC5-BF91-BFFA-0011-6E12E416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 </a:t>
            </a:r>
            <a:r>
              <a:rPr kumimoji="1" lang="ko-KR" altLang="en-US" dirty="0"/>
              <a:t>자동화 프로세스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ore-US"/>
              <a:t>LangChain</a:t>
            </a:r>
            <a:endParaRPr kumimoji="1" lang="ko-Kore-US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2F4D2A-D5F8-374D-C881-63BF33098E70}"/>
              </a:ext>
            </a:extLst>
          </p:cNvPr>
          <p:cNvSpPr/>
          <p:nvPr/>
        </p:nvSpPr>
        <p:spPr>
          <a:xfrm>
            <a:off x="2478971" y="2932710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LLM </a:t>
            </a:r>
            <a:r>
              <a:rPr kumimoji="1" lang="ko-KR" altLang="en-US" dirty="0">
                <a:solidFill>
                  <a:schemeClr val="tx1"/>
                </a:solidFill>
              </a:rPr>
              <a:t>모델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99EDD8-D715-2A72-8E32-145352D77889}"/>
              </a:ext>
            </a:extLst>
          </p:cNvPr>
          <p:cNvSpPr/>
          <p:nvPr/>
        </p:nvSpPr>
        <p:spPr>
          <a:xfrm>
            <a:off x="2469075" y="4985162"/>
            <a:ext cx="1506682" cy="62345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prompt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7CE09-1DCA-8020-8092-33E39C138D3A}"/>
              </a:ext>
            </a:extLst>
          </p:cNvPr>
          <p:cNvSpPr/>
          <p:nvPr/>
        </p:nvSpPr>
        <p:spPr>
          <a:xfrm>
            <a:off x="5103420" y="5802580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LLM</a:t>
            </a:r>
            <a:r>
              <a:rPr kumimoji="1" lang="ko-KR" altLang="en-US" dirty="0">
                <a:solidFill>
                  <a:schemeClr val="tx1"/>
                </a:solidFill>
              </a:rPr>
              <a:t> 시스템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2" name="원통[C] 11">
            <a:extLst>
              <a:ext uri="{FF2B5EF4-FFF2-40B4-BE49-F238E27FC236}">
                <a16:creationId xmlns:a16="http://schemas.microsoft.com/office/drawing/2014/main" id="{3739FF8E-4575-78FB-8120-3AAFE5EFE5B4}"/>
              </a:ext>
            </a:extLst>
          </p:cNvPr>
          <p:cNvSpPr/>
          <p:nvPr/>
        </p:nvSpPr>
        <p:spPr>
          <a:xfrm>
            <a:off x="7849835" y="5296395"/>
            <a:ext cx="1436914" cy="74814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/>
              <a:t>벡터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DB</a:t>
            </a:r>
            <a:endParaRPr kumimoji="1" lang="ko-Kore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83B553-EBBE-33A5-2D7C-89B31F55B9EE}"/>
              </a:ext>
            </a:extLst>
          </p:cNvPr>
          <p:cNvSpPr/>
          <p:nvPr/>
        </p:nvSpPr>
        <p:spPr>
          <a:xfrm>
            <a:off x="9930740" y="3204853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기업 자료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22DEFE-9A38-A168-1CCF-3EF2F43A94A1}"/>
              </a:ext>
            </a:extLst>
          </p:cNvPr>
          <p:cNvSpPr/>
          <p:nvPr/>
        </p:nvSpPr>
        <p:spPr>
          <a:xfrm>
            <a:off x="7850577" y="2068779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임베딩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모델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CF89CE-3D14-BA79-1DCE-DC53A51CD05E}"/>
              </a:ext>
            </a:extLst>
          </p:cNvPr>
          <p:cNvSpPr/>
          <p:nvPr/>
        </p:nvSpPr>
        <p:spPr>
          <a:xfrm>
            <a:off x="7850577" y="3204853"/>
            <a:ext cx="1506682" cy="62345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document</a:t>
            </a:r>
          </a:p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loader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725AAC-44C7-7B3F-4113-29BD1472D041}"/>
              </a:ext>
            </a:extLst>
          </p:cNvPr>
          <p:cNvSpPr/>
          <p:nvPr/>
        </p:nvSpPr>
        <p:spPr>
          <a:xfrm>
            <a:off x="7814951" y="4273632"/>
            <a:ext cx="1506682" cy="62345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vector store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513FC3-8060-E080-AA9F-6C878051E29B}"/>
              </a:ext>
            </a:extLst>
          </p:cNvPr>
          <p:cNvSpPr/>
          <p:nvPr/>
        </p:nvSpPr>
        <p:spPr>
          <a:xfrm>
            <a:off x="2478971" y="3926278"/>
            <a:ext cx="1506682" cy="62345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LLM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3D0E18-6ECF-4213-DBE5-0CDBC40464B1}"/>
              </a:ext>
            </a:extLst>
          </p:cNvPr>
          <p:cNvSpPr/>
          <p:nvPr/>
        </p:nvSpPr>
        <p:spPr>
          <a:xfrm>
            <a:off x="5091543" y="3961905"/>
            <a:ext cx="1506682" cy="623454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Agent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7D2E47F-F8D7-F8F8-008D-5027F459C801}"/>
              </a:ext>
            </a:extLst>
          </p:cNvPr>
          <p:cNvCxnSpPr>
            <a:cxnSpLocks/>
            <a:stCxn id="26" idx="3"/>
            <a:endCxn id="17" idx="1"/>
          </p:cNvCxnSpPr>
          <p:nvPr/>
        </p:nvCxnSpPr>
        <p:spPr>
          <a:xfrm flipV="1">
            <a:off x="6598225" y="3516580"/>
            <a:ext cx="1252352" cy="75705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6F01646-8663-E89F-1593-AB8CD02D6177}"/>
              </a:ext>
            </a:extLst>
          </p:cNvPr>
          <p:cNvCxnSpPr>
            <a:cxnSpLocks/>
            <a:stCxn id="26" idx="3"/>
            <a:endCxn id="18" idx="1"/>
          </p:cNvCxnSpPr>
          <p:nvPr/>
        </p:nvCxnSpPr>
        <p:spPr>
          <a:xfrm>
            <a:off x="6598225" y="4273632"/>
            <a:ext cx="1216726" cy="31172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052FB7B-0890-2A03-B1E6-3F49299CB639}"/>
              </a:ext>
            </a:extLst>
          </p:cNvPr>
          <p:cNvCxnSpPr>
            <a:cxnSpLocks/>
            <a:stCxn id="16" idx="1"/>
            <a:endCxn id="26" idx="3"/>
          </p:cNvCxnSpPr>
          <p:nvPr/>
        </p:nvCxnSpPr>
        <p:spPr>
          <a:xfrm flipH="1">
            <a:off x="6598225" y="2380506"/>
            <a:ext cx="1252352" cy="189312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ABB57AB-3B26-4C96-457C-B039A5926EFD}"/>
              </a:ext>
            </a:extLst>
          </p:cNvPr>
          <p:cNvCxnSpPr>
            <a:cxnSpLocks/>
            <a:stCxn id="26" idx="1"/>
            <a:endCxn id="25" idx="3"/>
          </p:cNvCxnSpPr>
          <p:nvPr/>
        </p:nvCxnSpPr>
        <p:spPr>
          <a:xfrm flipH="1" flipV="1">
            <a:off x="3985653" y="4238005"/>
            <a:ext cx="1105890" cy="35627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9AA10CF-AF25-A010-7CDF-05639F26B01B}"/>
              </a:ext>
            </a:extLst>
          </p:cNvPr>
          <p:cNvCxnSpPr>
            <a:cxnSpLocks/>
            <a:stCxn id="26" idx="2"/>
            <a:endCxn id="7" idx="0"/>
          </p:cNvCxnSpPr>
          <p:nvPr/>
        </p:nvCxnSpPr>
        <p:spPr>
          <a:xfrm>
            <a:off x="5844884" y="4585359"/>
            <a:ext cx="11877" cy="121722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D01D355-1EA5-D2BD-51A8-4291D86CDBD6}"/>
              </a:ext>
            </a:extLst>
          </p:cNvPr>
          <p:cNvCxnSpPr>
            <a:cxnSpLocks/>
            <a:stCxn id="13" idx="1"/>
            <a:endCxn id="17" idx="3"/>
          </p:cNvCxnSpPr>
          <p:nvPr/>
        </p:nvCxnSpPr>
        <p:spPr>
          <a:xfrm flipH="1">
            <a:off x="9357259" y="3516580"/>
            <a:ext cx="57348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5425BD3-81ED-34C0-40B4-E5199244E632}"/>
              </a:ext>
            </a:extLst>
          </p:cNvPr>
          <p:cNvCxnSpPr>
            <a:cxnSpLocks/>
            <a:stCxn id="25" idx="2"/>
            <a:endCxn id="6" idx="0"/>
          </p:cNvCxnSpPr>
          <p:nvPr/>
        </p:nvCxnSpPr>
        <p:spPr>
          <a:xfrm flipH="1">
            <a:off x="3222416" y="4549732"/>
            <a:ext cx="9896" cy="43543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95FA916-E586-DB20-1E51-ED005112E7C9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>
            <a:off x="3232312" y="3556164"/>
            <a:ext cx="0" cy="37011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0787780-BA8F-D142-127D-E253F388E4AA}"/>
              </a:ext>
            </a:extLst>
          </p:cNvPr>
          <p:cNvCxnSpPr>
            <a:cxnSpLocks/>
            <a:stCxn id="12" idx="1"/>
            <a:endCxn id="18" idx="2"/>
          </p:cNvCxnSpPr>
          <p:nvPr/>
        </p:nvCxnSpPr>
        <p:spPr>
          <a:xfrm flipV="1">
            <a:off x="8568292" y="4897086"/>
            <a:ext cx="0" cy="39930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5911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30B73-FA13-5629-2FFF-71F1ABC0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E26D6-266E-4DF5-FA77-05C188D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기술적 요소 키워드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6617E-3D48-9D7F-DA1A-66679805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임베딩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벡터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DB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파인튜닝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HuggingFace</a:t>
            </a: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LangChain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833657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F9C73-FB8A-B72E-7AF6-D6CCEFF3B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2E8812F2-B491-5C69-8DF2-6B66CC38F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575D62E-BC94-B686-4C54-A982AF3DBBF2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C6B3D8-3C9D-B1E5-3002-3C0E950D011B}"/>
              </a:ext>
            </a:extLst>
          </p:cNvPr>
          <p:cNvSpPr txBox="1"/>
          <p:nvPr/>
        </p:nvSpPr>
        <p:spPr>
          <a:xfrm>
            <a:off x="626822" y="2656384"/>
            <a:ext cx="7217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받고 있는 시도되는 </a:t>
            </a:r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204112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91379-BF59-4C9D-523A-1382005CD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4E3C9-2678-0243-95DD-D65FC762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ToT(Tree of Thoughts)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86218-B1B0-D80B-C5E5-598919EED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907067-5C1C-5733-BEF1-71457B49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50" y="2025026"/>
            <a:ext cx="7772400" cy="449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654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BB3DE-3568-BB2C-422E-E3804F843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C030A-E96C-3A25-4FB8-4FA0B584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처리 프로세스를 생성하는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33C39D-4759-2D10-7796-2B32D533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21" y="1572165"/>
            <a:ext cx="9677400" cy="494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08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1E9F1-5AF2-0440-2E17-9CADC6D3B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02BC7-A7E7-95E7-41ED-0D19F8B1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서비스 사용 패턴 변화</a:t>
            </a: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011D91-79E6-EE76-85B8-89A4E01BD058}"/>
              </a:ext>
            </a:extLst>
          </p:cNvPr>
          <p:cNvSpPr/>
          <p:nvPr/>
        </p:nvSpPr>
        <p:spPr>
          <a:xfrm>
            <a:off x="3607126" y="2707574"/>
            <a:ext cx="1633851" cy="38001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1400" dirty="0">
                <a:solidFill>
                  <a:schemeClr val="tx1"/>
                </a:solidFill>
              </a:rPr>
              <a:t>A</a:t>
            </a:r>
            <a:r>
              <a:rPr kumimoji="1" lang="ko-KR" altLang="en-US" sz="1400" dirty="0">
                <a:solidFill>
                  <a:schemeClr val="tx1"/>
                </a:solidFill>
              </a:rPr>
              <a:t>사이트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</a:rPr>
              <a:t> 상품</a:t>
            </a:r>
            <a:r>
              <a:rPr kumimoji="1" lang="en-US" altLang="ko-KR" sz="1400" dirty="0">
                <a:solidFill>
                  <a:schemeClr val="tx1"/>
                </a:solidFill>
              </a:rPr>
              <a:t>1</a:t>
            </a:r>
            <a:endParaRPr kumimoji="1" lang="ko-Kore-US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DD9874-FA27-A6E6-4A0B-5735B7C9AB65}"/>
              </a:ext>
            </a:extLst>
          </p:cNvPr>
          <p:cNvSpPr/>
          <p:nvPr/>
        </p:nvSpPr>
        <p:spPr>
          <a:xfrm>
            <a:off x="3628897" y="3239984"/>
            <a:ext cx="1633851" cy="38001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1400" dirty="0">
                <a:solidFill>
                  <a:schemeClr val="tx1"/>
                </a:solidFill>
              </a:rPr>
              <a:t>A</a:t>
            </a:r>
            <a:r>
              <a:rPr kumimoji="1" lang="ko-KR" altLang="en-US" sz="1400" dirty="0">
                <a:solidFill>
                  <a:schemeClr val="tx1"/>
                </a:solidFill>
              </a:rPr>
              <a:t>사이트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</a:rPr>
              <a:t> 상품</a:t>
            </a:r>
            <a:r>
              <a:rPr kumimoji="1" lang="en-US" altLang="ko-KR" sz="1400" dirty="0">
                <a:solidFill>
                  <a:schemeClr val="tx1"/>
                </a:solidFill>
              </a:rPr>
              <a:t>2</a:t>
            </a:r>
            <a:endParaRPr kumimoji="1" lang="ko-Kore-US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967049-F538-4E65-04D8-5804876E602F}"/>
              </a:ext>
            </a:extLst>
          </p:cNvPr>
          <p:cNvSpPr/>
          <p:nvPr/>
        </p:nvSpPr>
        <p:spPr>
          <a:xfrm>
            <a:off x="3638793" y="3819896"/>
            <a:ext cx="1633851" cy="38001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B</a:t>
            </a:r>
            <a:r>
              <a:rPr kumimoji="1" lang="ko-KR" altLang="en-US" sz="1400" dirty="0">
                <a:solidFill>
                  <a:schemeClr val="tx1"/>
                </a:solidFill>
              </a:rPr>
              <a:t>사이트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</a:rPr>
              <a:t> 상품</a:t>
            </a:r>
            <a:r>
              <a:rPr kumimoji="1" lang="en-US" altLang="ko-KR" sz="1400" dirty="0">
                <a:solidFill>
                  <a:schemeClr val="tx1"/>
                </a:solidFill>
              </a:rPr>
              <a:t>1</a:t>
            </a:r>
            <a:endParaRPr kumimoji="1" lang="ko-Kore-US" altLang="en-US" sz="14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3583B2-62D9-A04C-B2AE-56F0863B0F4B}"/>
              </a:ext>
            </a:extLst>
          </p:cNvPr>
          <p:cNvSpPr/>
          <p:nvPr/>
        </p:nvSpPr>
        <p:spPr>
          <a:xfrm>
            <a:off x="3648689" y="4399807"/>
            <a:ext cx="1633851" cy="38001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C</a:t>
            </a:r>
            <a:r>
              <a:rPr kumimoji="1" lang="ko-KR" altLang="en-US" sz="1400" dirty="0">
                <a:solidFill>
                  <a:schemeClr val="tx1"/>
                </a:solidFill>
              </a:rPr>
              <a:t>사이트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</a:rPr>
              <a:t> 상품</a:t>
            </a:r>
            <a:r>
              <a:rPr kumimoji="1" lang="en-US" altLang="ko-KR" sz="1400" dirty="0">
                <a:solidFill>
                  <a:schemeClr val="tx1"/>
                </a:solidFill>
              </a:rPr>
              <a:t>1</a:t>
            </a:r>
            <a:endParaRPr kumimoji="1" lang="ko-Kore-US" altLang="en-US" sz="14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246B44-61C4-847C-D161-419B7D389057}"/>
              </a:ext>
            </a:extLst>
          </p:cNvPr>
          <p:cNvSpPr/>
          <p:nvPr/>
        </p:nvSpPr>
        <p:spPr>
          <a:xfrm>
            <a:off x="3646710" y="5003469"/>
            <a:ext cx="1633851" cy="38001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C</a:t>
            </a:r>
            <a:r>
              <a:rPr kumimoji="1" lang="ko-KR" altLang="en-US" sz="1400" dirty="0">
                <a:solidFill>
                  <a:schemeClr val="tx1"/>
                </a:solidFill>
              </a:rPr>
              <a:t>사이트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</a:rPr>
              <a:t> 상품</a:t>
            </a:r>
            <a:r>
              <a:rPr kumimoji="1" lang="en-US" altLang="ko-KR" sz="1400" dirty="0">
                <a:solidFill>
                  <a:schemeClr val="tx1"/>
                </a:solidFill>
              </a:rPr>
              <a:t>3</a:t>
            </a:r>
            <a:endParaRPr kumimoji="1" lang="ko-Kore-US" altLang="en-US" sz="14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36941B-209E-A9BA-D3BC-93A612D2AD38}"/>
              </a:ext>
            </a:extLst>
          </p:cNvPr>
          <p:cNvSpPr/>
          <p:nvPr/>
        </p:nvSpPr>
        <p:spPr>
          <a:xfrm>
            <a:off x="757049" y="3698174"/>
            <a:ext cx="1059875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사용자</a:t>
            </a:r>
            <a:endParaRPr kumimoji="1" lang="ko-Kore-US" altLang="en-US" sz="160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B16BFE-9572-5978-CEEB-837EE497B664}"/>
              </a:ext>
            </a:extLst>
          </p:cNvPr>
          <p:cNvSpPr/>
          <p:nvPr/>
        </p:nvSpPr>
        <p:spPr>
          <a:xfrm>
            <a:off x="7963392" y="3631376"/>
            <a:ext cx="167937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1600" dirty="0">
                <a:solidFill>
                  <a:schemeClr val="tx1"/>
                </a:solidFill>
              </a:rPr>
              <a:t>LLM</a:t>
            </a:r>
            <a:r>
              <a:rPr kumimoji="1" lang="ko-KR" altLang="en-US" sz="1600" dirty="0">
                <a:solidFill>
                  <a:schemeClr val="tx1"/>
                </a:solidFill>
              </a:rPr>
              <a:t> 시스템</a:t>
            </a:r>
            <a:r>
              <a:rPr kumimoji="1" lang="en-US" altLang="ko-KR" sz="16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검색</a:t>
            </a:r>
            <a:r>
              <a:rPr kumimoji="1" lang="en-US" altLang="ko-KR" sz="1600" dirty="0">
                <a:solidFill>
                  <a:schemeClr val="tx1"/>
                </a:solidFill>
              </a:rPr>
              <a:t>/</a:t>
            </a:r>
            <a:r>
              <a:rPr kumimoji="1" lang="ko-KR" altLang="en-US" sz="1600" dirty="0">
                <a:solidFill>
                  <a:schemeClr val="tx1"/>
                </a:solidFill>
              </a:rPr>
              <a:t>비교</a:t>
            </a:r>
            <a:r>
              <a:rPr kumimoji="1" lang="en-US" altLang="ko-Kore-US" sz="1600" dirty="0">
                <a:solidFill>
                  <a:schemeClr val="tx1"/>
                </a:solidFill>
              </a:rPr>
              <a:t>/</a:t>
            </a:r>
            <a:r>
              <a:rPr kumimoji="1" lang="ko-Kore-US" altLang="en-US" sz="1600">
                <a:solidFill>
                  <a:schemeClr val="tx1"/>
                </a:solidFill>
              </a:rPr>
              <a:t>추천</a:t>
            </a:r>
            <a:endParaRPr kumimoji="1"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B7F5E5-7E40-3234-C133-0BF1434D9128}"/>
              </a:ext>
            </a:extLst>
          </p:cNvPr>
          <p:cNvSpPr/>
          <p:nvPr/>
        </p:nvSpPr>
        <p:spPr>
          <a:xfrm>
            <a:off x="6182093" y="3631376"/>
            <a:ext cx="1059875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</a:rPr>
              <a:t>사용자</a:t>
            </a:r>
            <a:endParaRPr kumimoji="1" lang="ko-Kore-US" altLang="en-US" sz="16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8A488D-702B-255C-CE2A-10A81C6EB9CE}"/>
              </a:ext>
            </a:extLst>
          </p:cNvPr>
          <p:cNvSpPr/>
          <p:nvPr/>
        </p:nvSpPr>
        <p:spPr>
          <a:xfrm>
            <a:off x="10231577" y="2693718"/>
            <a:ext cx="1633851" cy="38001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1400" dirty="0">
                <a:solidFill>
                  <a:schemeClr val="tx1"/>
                </a:solidFill>
              </a:rPr>
              <a:t>A</a:t>
            </a:r>
            <a:r>
              <a:rPr kumimoji="1" lang="ko-KR" altLang="en-US" sz="1400" dirty="0">
                <a:solidFill>
                  <a:schemeClr val="tx1"/>
                </a:solidFill>
              </a:rPr>
              <a:t>사이트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</a:rPr>
              <a:t> 상품</a:t>
            </a:r>
            <a:r>
              <a:rPr kumimoji="1" lang="en-US" altLang="ko-KR" sz="1400" dirty="0">
                <a:solidFill>
                  <a:schemeClr val="tx1"/>
                </a:solidFill>
              </a:rPr>
              <a:t>1</a:t>
            </a:r>
            <a:endParaRPr kumimoji="1" lang="ko-Kore-US" altLang="en-US" sz="140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081810-7EDF-B6D7-7233-398FFC55845B}"/>
              </a:ext>
            </a:extLst>
          </p:cNvPr>
          <p:cNvSpPr/>
          <p:nvPr/>
        </p:nvSpPr>
        <p:spPr>
          <a:xfrm>
            <a:off x="10253348" y="3226128"/>
            <a:ext cx="1633851" cy="38001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1400" dirty="0">
                <a:solidFill>
                  <a:schemeClr val="tx1"/>
                </a:solidFill>
              </a:rPr>
              <a:t>A</a:t>
            </a:r>
            <a:r>
              <a:rPr kumimoji="1" lang="ko-KR" altLang="en-US" sz="1400" dirty="0">
                <a:solidFill>
                  <a:schemeClr val="tx1"/>
                </a:solidFill>
              </a:rPr>
              <a:t>사이트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</a:rPr>
              <a:t> 상품</a:t>
            </a:r>
            <a:r>
              <a:rPr kumimoji="1" lang="en-US" altLang="ko-KR" sz="1400" dirty="0">
                <a:solidFill>
                  <a:schemeClr val="tx1"/>
                </a:solidFill>
              </a:rPr>
              <a:t>2</a:t>
            </a:r>
            <a:endParaRPr kumimoji="1" lang="ko-Kore-US" altLang="en-US" sz="140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2257AA-4118-9CE3-82DF-01B903BECB28}"/>
              </a:ext>
            </a:extLst>
          </p:cNvPr>
          <p:cNvSpPr/>
          <p:nvPr/>
        </p:nvSpPr>
        <p:spPr>
          <a:xfrm>
            <a:off x="10263244" y="3806040"/>
            <a:ext cx="1633851" cy="38001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B</a:t>
            </a:r>
            <a:r>
              <a:rPr kumimoji="1" lang="ko-KR" altLang="en-US" sz="1400" dirty="0">
                <a:solidFill>
                  <a:schemeClr val="tx1"/>
                </a:solidFill>
              </a:rPr>
              <a:t>사이트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</a:rPr>
              <a:t> 상품</a:t>
            </a:r>
            <a:r>
              <a:rPr kumimoji="1" lang="en-US" altLang="ko-KR" sz="1400" dirty="0">
                <a:solidFill>
                  <a:schemeClr val="tx1"/>
                </a:solidFill>
              </a:rPr>
              <a:t>1</a:t>
            </a:r>
            <a:endParaRPr kumimoji="1" lang="ko-Kore-US" altLang="en-US" sz="14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585A60-CE0A-668F-5A92-FD6E139820F7}"/>
              </a:ext>
            </a:extLst>
          </p:cNvPr>
          <p:cNvSpPr/>
          <p:nvPr/>
        </p:nvSpPr>
        <p:spPr>
          <a:xfrm>
            <a:off x="10273140" y="4385951"/>
            <a:ext cx="1633851" cy="38001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C</a:t>
            </a:r>
            <a:r>
              <a:rPr kumimoji="1" lang="ko-KR" altLang="en-US" sz="1400" dirty="0">
                <a:solidFill>
                  <a:schemeClr val="tx1"/>
                </a:solidFill>
              </a:rPr>
              <a:t>사이트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</a:rPr>
              <a:t> 상품</a:t>
            </a:r>
            <a:r>
              <a:rPr kumimoji="1" lang="en-US" altLang="ko-KR" sz="1400" dirty="0">
                <a:solidFill>
                  <a:schemeClr val="tx1"/>
                </a:solidFill>
              </a:rPr>
              <a:t>1</a:t>
            </a:r>
            <a:endParaRPr kumimoji="1" lang="ko-Kore-US" altLang="en-US" sz="14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F45AC9-FEFD-BC97-3189-5A556C4CB116}"/>
              </a:ext>
            </a:extLst>
          </p:cNvPr>
          <p:cNvSpPr/>
          <p:nvPr/>
        </p:nvSpPr>
        <p:spPr>
          <a:xfrm>
            <a:off x="10271161" y="4989613"/>
            <a:ext cx="1633851" cy="38001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C</a:t>
            </a:r>
            <a:r>
              <a:rPr kumimoji="1" lang="ko-KR" altLang="en-US" sz="1400" dirty="0">
                <a:solidFill>
                  <a:schemeClr val="tx1"/>
                </a:solidFill>
              </a:rPr>
              <a:t>사이트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</a:rPr>
              <a:t> 상품</a:t>
            </a:r>
            <a:r>
              <a:rPr kumimoji="1" lang="en-US" altLang="ko-KR" sz="1400" dirty="0">
                <a:solidFill>
                  <a:schemeClr val="tx1"/>
                </a:solidFill>
              </a:rPr>
              <a:t>3</a:t>
            </a:r>
            <a:endParaRPr kumimoji="1" lang="ko-Kore-US" altLang="en-US" sz="140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E4115F0-C997-EAC6-67E3-793DA0D1A79C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1816924" y="2897579"/>
            <a:ext cx="1790202" cy="11123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23FA77-B871-8D03-DFD7-12FD3B0752EE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1816924" y="3429989"/>
            <a:ext cx="1811973" cy="579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C79D050-3763-7C07-7B02-2C2A7A6AEE92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1816924" y="4009901"/>
            <a:ext cx="182186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F44AE01-6D57-4082-7838-C9F46CC85C3F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1816924" y="4009901"/>
            <a:ext cx="1831765" cy="57991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D962FAC-946F-1FA3-5E95-4529E9E04D5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1816924" y="4009901"/>
            <a:ext cx="1829786" cy="118357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3854D4D-4011-107B-C900-D48F067CAE58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7241968" y="3943103"/>
            <a:ext cx="72142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D407D0-5B46-6723-EE71-22125379C578}"/>
              </a:ext>
            </a:extLst>
          </p:cNvPr>
          <p:cNvSpPr txBox="1"/>
          <p:nvPr/>
        </p:nvSpPr>
        <p:spPr>
          <a:xfrm>
            <a:off x="1567543" y="491638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검색</a:t>
            </a:r>
            <a:r>
              <a:rPr kumimoji="1" lang="en-US" altLang="ko-Kore-US" dirty="0"/>
              <a:t>/</a:t>
            </a:r>
            <a:r>
              <a:rPr kumimoji="1" lang="ko-KR" altLang="en-US" dirty="0"/>
              <a:t>비교</a:t>
            </a:r>
            <a:r>
              <a:rPr kumimoji="1" lang="en-US" altLang="ko-KR" dirty="0"/>
              <a:t>/</a:t>
            </a:r>
            <a:r>
              <a:rPr kumimoji="1" lang="ko-KR" altLang="en-US" dirty="0"/>
              <a:t>결정</a:t>
            </a:r>
            <a:endParaRPr kumimoji="1" lang="ko-Kore-US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5825B1-E180-66C2-A4D6-1B9A3CEEF96A}"/>
              </a:ext>
            </a:extLst>
          </p:cNvPr>
          <p:cNvSpPr txBox="1"/>
          <p:nvPr/>
        </p:nvSpPr>
        <p:spPr>
          <a:xfrm>
            <a:off x="7277594" y="41425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결정</a:t>
            </a:r>
            <a:endParaRPr kumimoji="1" lang="ko-Kore-US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24EC5C2-95DF-27D9-BEFB-E0F1AF6AF93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9642764" y="2883723"/>
            <a:ext cx="588813" cy="10593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7D03B30-F200-E1BC-0B3D-F75930543F6D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9642764" y="3416133"/>
            <a:ext cx="610584" cy="52697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CBF1009-BB17-3814-F22A-24E319B6F432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9642764" y="3943103"/>
            <a:ext cx="620480" cy="5294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9D73726-10F2-4127-D964-6AB6FB21F038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9642764" y="3943103"/>
            <a:ext cx="630376" cy="63285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DD391B0-43C7-EA5B-ECC3-4A769FB212E8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9642764" y="3943103"/>
            <a:ext cx="628397" cy="123651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7487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05F7D-A150-8EAC-9241-34A39C987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A1A5F0A5-5872-27EF-88A3-D60C63C45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1E805A-98F8-374C-CFCD-7669EFAE8223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0A541F61-1C6B-A0FB-C227-C38BF19963AC}"/>
              </a:ext>
            </a:extLst>
          </p:cNvPr>
          <p:cNvSpPr txBox="1"/>
          <p:nvPr/>
        </p:nvSpPr>
        <p:spPr>
          <a:xfrm>
            <a:off x="626822" y="2656384"/>
            <a:ext cx="56669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엔지니어 중심의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04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03" y="3144445"/>
            <a:ext cx="1946523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F523ACD1-CEC5-1F5B-B7B5-5F2BD9E75CA7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CBC12-3050-2B73-9965-91BBAA9F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BA5C4-180D-BC2D-F2EC-71569BF1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D7EA0-8CC9-F751-C145-F8D5251AD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임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75560D-54C3-999B-329E-59068106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64"/>
            <a:ext cx="12192000" cy="6739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E7A9FE-2909-AF92-F903-78D8C2BFE2A7}"/>
              </a:ext>
            </a:extLst>
          </p:cNvPr>
          <p:cNvSpPr txBox="1"/>
          <p:nvPr/>
        </p:nvSpPr>
        <p:spPr>
          <a:xfrm>
            <a:off x="8020665" y="540328"/>
            <a:ext cx="417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200"/>
              <a:t>from https://jehyunlee.github.io/2024/11/18/General-69_SNU/</a:t>
            </a:r>
            <a:endParaRPr kumimoji="1" lang="ko-Kore-US" altLang="en-US" sz="1200"/>
          </a:p>
        </p:txBody>
      </p:sp>
    </p:spTree>
    <p:extLst>
      <p:ext uri="{BB962C8B-B14F-4D97-AF65-F5344CB8AC3E}">
        <p14:creationId xmlns:p14="http://schemas.microsoft.com/office/powerpoint/2010/main" val="42219644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00173-2D89-5685-85A5-1077AF0B9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84C3B-76FA-3B3C-6583-D70DA6D3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9106BC-2AEE-35C4-BE85-47CE4F811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D1CF5-0F61-EC16-B3BB-57CEB07E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6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EA228-33C1-A0C2-F730-3D00F811CD27}"/>
              </a:ext>
            </a:extLst>
          </p:cNvPr>
          <p:cNvSpPr txBox="1"/>
          <p:nvPr/>
        </p:nvSpPr>
        <p:spPr>
          <a:xfrm>
            <a:off x="8020665" y="540328"/>
            <a:ext cx="417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200"/>
              <a:t>from https://jehyunlee.github.io/2024/11/18/General-69_SNU/</a:t>
            </a:r>
            <a:endParaRPr kumimoji="1" lang="ko-Kore-US" altLang="en-US" sz="1200"/>
          </a:p>
        </p:txBody>
      </p:sp>
    </p:spTree>
    <p:extLst>
      <p:ext uri="{BB962C8B-B14F-4D97-AF65-F5344CB8AC3E}">
        <p14:creationId xmlns:p14="http://schemas.microsoft.com/office/powerpoint/2010/main" val="24689955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84B99-A486-E761-6069-B31A7E6C4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C6082-B210-E861-8D1A-EA079A73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개발자에게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2EF61-68A2-2342-C8A1-4F23114C9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어짜피 경력자 없다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꼭 딥러닝 엔지니어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엔지니어가 될 필요 없다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en-US" altLang="ko-Kore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서비스 사용 능숙만으로 충분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ore-US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하지만 뭔지는 알아야 한다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820034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BBB0-E65C-D4B4-ECF9-2A8A0C3A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5B670-C72C-6D66-8C25-48C81915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살아 남기 위한 엔지니어의 전략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028D1-54F1-65C4-7DA1-5CF9171FC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하여간에 써봐야 한다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kumimoji="1" lang="en-US" altLang="ko-Kore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</a:t>
            </a:r>
          </a:p>
          <a:p>
            <a:pPr lvl="1">
              <a:lnSpc>
                <a:spcPct val="100000"/>
              </a:lnSpc>
            </a:pPr>
            <a:r>
              <a:rPr kumimoji="1" lang="en-US" altLang="ko-Kore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Copilot, Cursor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하여간에 시도해 봐야 한다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endParaRPr kumimoji="1" lang="ko-Kore-US" altLang="en-US"/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문서 자동화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코드 리뷰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테스트케이스 자동 생성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자동화 스크립트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하여간에 건드려 봐야 한다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kumimoji="1" lang="en-US" altLang="ko-Kore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LangChain, OpenAI API, HuggingFace</a:t>
            </a:r>
          </a:p>
        </p:txBody>
      </p:sp>
    </p:spTree>
    <p:extLst>
      <p:ext uri="{BB962C8B-B14F-4D97-AF65-F5344CB8AC3E}">
        <p14:creationId xmlns:p14="http://schemas.microsoft.com/office/powerpoint/2010/main" val="3096836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B227E-A5B7-7359-C584-7961E6453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F4F1BE-CDA8-C6D4-866B-EF1C7733F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조직이 원하는 바를</a:t>
            </a:r>
            <a:endParaRPr kumimoji="1"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</a:t>
            </a:r>
            <a:r>
              <a:rPr kumimoji="1"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를 활용하여 생산성을 높이고</a:t>
            </a:r>
            <a:endParaRPr kumimoji="1"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kumimoji="1"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능동적으로 추진</a:t>
            </a:r>
            <a:endParaRPr kumimoji="1"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082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677110E6-2AF3-9AA5-216F-EB1D1370527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109469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40969629-53E0-F182-19C7-21105B6D52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33512BF8-CFB4-59CE-C3A6-E00A3009CE5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집값</a:t>
            </a:r>
            <a:endParaRPr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D6B35B2B-DA5E-8B0C-411F-235219CA2A5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696060-A671-8C70-72FD-8E26C43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61" y="2888812"/>
            <a:ext cx="1980570" cy="21130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3D03FD-6145-0B39-A2B5-C2B322BA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43" y="2924503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8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디지털치료기기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골절 여부</a:t>
            </a:r>
            <a:endParaRPr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1161637" y="3345759"/>
            <a:ext cx="25769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56562"/>
            <a:ext cx="1553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0553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위키피디아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온라인상의 </a:t>
            </a:r>
            <a:r>
              <a:rPr kumimoji="1" lang="en-US" altLang="ko-KR" dirty="0"/>
              <a:t>text, e-book,</a:t>
            </a:r>
            <a:r>
              <a:rPr kumimoji="1" lang="ko-KR" altLang="en-US" dirty="0"/>
              <a:t> 저널</a:t>
            </a:r>
            <a:r>
              <a:rPr kumimoji="1" lang="en-US" altLang="ko-KR" dirty="0"/>
              <a:t>, Reddit, </a:t>
            </a:r>
            <a:r>
              <a:rPr kumimoji="1" lang="ko-KR" altLang="en-US" dirty="0"/>
              <a:t>논문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GPT-3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735GB</a:t>
            </a:r>
          </a:p>
        </p:txBody>
      </p:sp>
    </p:spTree>
    <p:extLst>
      <p:ext uri="{BB962C8B-B14F-4D97-AF65-F5344CB8AC3E}">
        <p14:creationId xmlns:p14="http://schemas.microsoft.com/office/powerpoint/2010/main" val="396501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855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134B77C9-B877-1F42-3A8B-7B50E774F801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2761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973462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57591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02113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2738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리마인드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8528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83262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483778" y="2268841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99179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 지침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(Custom Indstructions)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 관한 기능이 추가되었다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이 기능을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사용하면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6FAAA-08E1-48EF-6DE3-0E45AA0BEB8D}"/>
              </a:ext>
            </a:extLst>
          </p:cNvPr>
          <p:cNvSpPr/>
          <p:nvPr/>
        </p:nvSpPr>
        <p:spPr>
          <a:xfrm flipV="1">
            <a:off x="4461932" y="2879811"/>
            <a:ext cx="320704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7EC60-94F6-93BC-D199-9624CDF2D661}"/>
              </a:ext>
            </a:extLst>
          </p:cNvPr>
          <p:cNvSpPr/>
          <p:nvPr/>
        </p:nvSpPr>
        <p:spPr>
          <a:xfrm flipV="1">
            <a:off x="9592733" y="2563631"/>
            <a:ext cx="2352162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/>
              <a:t>x</a:t>
            </a:r>
            <a:r>
              <a:rPr kumimoji="1" lang="en-US" altLang="ko-KR" dirty="0"/>
              <a:t>c</a:t>
            </a:r>
            <a:endParaRPr kumimoji="1" lang="ko-Kore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33DD8-F8F0-58F0-0DDB-53D69FD9514E}"/>
              </a:ext>
            </a:extLst>
          </p:cNvPr>
          <p:cNvSpPr/>
          <p:nvPr/>
        </p:nvSpPr>
        <p:spPr>
          <a:xfrm flipV="1">
            <a:off x="7699788" y="2883224"/>
            <a:ext cx="708487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691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970209" y="2865996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374115" y="5466725"/>
            <a:ext cx="399179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때문에 매번 대화를 할 때마다 반복적인 지침을 정할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필요가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AE2C-57B7-7570-3C0A-2811921AC71F}"/>
              </a:ext>
            </a:extLst>
          </p:cNvPr>
          <p:cNvSpPr/>
          <p:nvPr/>
        </p:nvSpPr>
        <p:spPr>
          <a:xfrm flipV="1">
            <a:off x="4487333" y="3429000"/>
            <a:ext cx="366807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0162C-3580-12F9-23DB-17557DC3A955}"/>
              </a:ext>
            </a:extLst>
          </p:cNvPr>
          <p:cNvSpPr/>
          <p:nvPr/>
        </p:nvSpPr>
        <p:spPr>
          <a:xfrm flipV="1">
            <a:off x="8209779" y="3436419"/>
            <a:ext cx="493954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54068-E35C-2D4E-95E3-70BCD068F806}"/>
              </a:ext>
            </a:extLst>
          </p:cNvPr>
          <p:cNvSpPr/>
          <p:nvPr/>
        </p:nvSpPr>
        <p:spPr>
          <a:xfrm flipV="1">
            <a:off x="11563894" y="3155971"/>
            <a:ext cx="25958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9973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99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 dirty="0"/>
              <a:t>GPT-3.5</a:t>
            </a:r>
            <a:endParaRPr kumimoji="1"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4310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9689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아키텍처를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9642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</a:t>
            </a:r>
          </a:p>
        </p:txBody>
      </p:sp>
    </p:spTree>
    <p:extLst>
      <p:ext uri="{BB962C8B-B14F-4D97-AF65-F5344CB8AC3E}">
        <p14:creationId xmlns:p14="http://schemas.microsoft.com/office/powerpoint/2010/main" val="1250218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957-3FBE-5592-F595-519EE4DACD8F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기반으로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9901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데이터 쌍만 있으면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28244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3000667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1125779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3602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모델로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1835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2670435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307453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2530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 dirty="0"/>
              <a:t>OpenAI</a:t>
            </a:r>
            <a:r>
              <a:rPr kumimoji="1" lang="ko-KR" altLang="en-US" sz="2400" dirty="0"/>
              <a:t>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9854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r>
              <a:rPr kumimoji="1" lang="en" altLang="ko-Kore-US" sz="2400" dirty="0"/>
              <a:t>OpenAI</a:t>
            </a:r>
            <a:r>
              <a:rPr kumimoji="1" lang="ko-KR" altLang="en-US" sz="2400" dirty="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656592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수많은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r>
              <a:rPr kumimoji="1" lang="en" altLang="ko-Kore-US" sz="2400" dirty="0"/>
              <a:t>OpenAI</a:t>
            </a:r>
            <a:r>
              <a:rPr kumimoji="1" lang="ko-KR" altLang="en-US" sz="2400" dirty="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113525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Google Shape;151;p24"/>
          <p:cNvSpPr txBox="1"/>
          <p:nvPr/>
        </p:nvSpPr>
        <p:spPr>
          <a:xfrm>
            <a:off x="5336231" y="264879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함수</a:t>
            </a:r>
            <a:endParaRPr sz="2400" b="1" dirty="0"/>
          </a:p>
        </p:txBody>
      </p:sp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06DA9B7-2278-DEE9-D6EB-D08730338A88}"/>
              </a:ext>
            </a:extLst>
          </p:cNvPr>
          <p:cNvSpPr/>
          <p:nvPr/>
        </p:nvSpPr>
        <p:spPr>
          <a:xfrm>
            <a:off x="3836276" y="3697513"/>
            <a:ext cx="4439623" cy="32582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88647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r>
              <a:rPr kumimoji="1" lang="en" altLang="ko-Kore-US" sz="2400" dirty="0"/>
              <a:t>OpenAI</a:t>
            </a:r>
            <a:r>
              <a:rPr kumimoji="1" lang="ko-KR" altLang="en-US" sz="2400" dirty="0"/>
              <a:t>가 수많은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62620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웹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r>
              <a:rPr kumimoji="1" lang="en" altLang="ko-Kore-US" sz="2400" dirty="0"/>
              <a:t>OpenAI</a:t>
            </a:r>
            <a:r>
              <a:rPr kumimoji="1" lang="ko-KR" altLang="en-US" sz="2400" dirty="0"/>
              <a:t>가 수많은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91345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r>
              <a:rPr kumimoji="1" lang="en" altLang="ko-Kore-US" sz="2400" dirty="0"/>
              <a:t>OpenAI</a:t>
            </a:r>
            <a:r>
              <a:rPr kumimoji="1" lang="ko-KR" altLang="en-US" sz="2400" dirty="0"/>
              <a:t>가 수많은 웹 </a:t>
            </a:r>
            <a:endParaRPr kumimoji="1" lang="en-US" altLang="ko-KR" sz="2400" dirty="0"/>
          </a:p>
          <a:p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0824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페이지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r>
              <a:rPr kumimoji="1" lang="en" altLang="ko-Kore-US" sz="2400" dirty="0"/>
              <a:t>OpenAI</a:t>
            </a:r>
            <a:r>
              <a:rPr kumimoji="1" lang="ko-KR" altLang="en-US" sz="2400" dirty="0"/>
              <a:t>가 수많은 웹 </a:t>
            </a:r>
            <a:endParaRPr kumimoji="1" lang="en-US" altLang="ko-KR" sz="2400" dirty="0"/>
          </a:p>
          <a:p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5407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r>
              <a:rPr kumimoji="1" lang="en" altLang="ko-Kore-US" sz="2400" dirty="0"/>
              <a:t>OpenAI</a:t>
            </a:r>
            <a:r>
              <a:rPr kumimoji="1" lang="ko-KR" altLang="en-US" sz="2400" dirty="0"/>
              <a:t>가 수많은 웹 </a:t>
            </a:r>
            <a:endParaRPr kumimoji="1" lang="en-US" altLang="ko-KR" sz="2400" dirty="0"/>
          </a:p>
          <a:p>
            <a:r>
              <a:rPr kumimoji="1" lang="ko-KR" altLang="en-US" sz="2400" dirty="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433682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r>
              <a:rPr kumimoji="1" lang="en" altLang="ko-Kore-US" sz="2400" dirty="0"/>
              <a:t>OpenAI</a:t>
            </a:r>
            <a:r>
              <a:rPr kumimoji="1" lang="ko-KR" altLang="en-US" sz="2400" dirty="0"/>
              <a:t>가 수많은 웹 </a:t>
            </a:r>
            <a:endParaRPr kumimoji="1" lang="en-US" altLang="ko-KR" sz="2400" dirty="0"/>
          </a:p>
          <a:p>
            <a:r>
              <a:rPr kumimoji="1" lang="ko-KR" altLang="en-US" sz="2400" dirty="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764610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책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r>
              <a:rPr kumimoji="1" lang="en" altLang="ko-Kore-US" sz="2400" dirty="0"/>
              <a:t>OpenAI</a:t>
            </a:r>
            <a:r>
              <a:rPr kumimoji="1" lang="ko-KR" altLang="en-US" sz="2400" dirty="0"/>
              <a:t>가 수많은 웹 </a:t>
            </a:r>
            <a:endParaRPr kumimoji="1" lang="en-US" altLang="ko-KR" sz="2400" dirty="0"/>
          </a:p>
          <a:p>
            <a:r>
              <a:rPr kumimoji="1" lang="ko-KR" altLang="en-US" sz="2400" dirty="0"/>
              <a:t>페이지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8848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 dirty="0"/>
              <a:t>ChatGPT</a:t>
            </a:r>
            <a:r>
              <a:rPr kumimoji="1" lang="ko-KR" altLang="en-US" sz="2400" dirty="0"/>
              <a:t>의 학습데이터 구성은</a:t>
            </a:r>
            <a:r>
              <a:rPr kumimoji="1" lang="en-US" altLang="ko-KR" sz="2400" dirty="0"/>
              <a:t>?</a:t>
            </a:r>
          </a:p>
          <a:p>
            <a:r>
              <a:rPr kumimoji="1" lang="en" altLang="ko-Kore-US" sz="2400" dirty="0"/>
              <a:t>GPT-3.5 </a:t>
            </a:r>
            <a:r>
              <a:rPr kumimoji="1" lang="ko-KR" altLang="en-US" sz="2400" dirty="0"/>
              <a:t>아키텍처를 기반으로 한</a:t>
            </a:r>
          </a:p>
          <a:p>
            <a:r>
              <a:rPr kumimoji="1" lang="ko-KR" altLang="en-US" sz="2400" dirty="0"/>
              <a:t>모델로</a:t>
            </a:r>
            <a:r>
              <a:rPr kumimoji="1" lang="en-US" altLang="ko-KR" sz="2400" dirty="0"/>
              <a:t>, </a:t>
            </a:r>
            <a:r>
              <a:rPr kumimoji="1" lang="en" altLang="ko-Kore-US" sz="2400" dirty="0"/>
              <a:t>OpenAI</a:t>
            </a:r>
            <a:r>
              <a:rPr kumimoji="1" lang="ko-KR" altLang="en-US" sz="2400" dirty="0"/>
              <a:t>가 수많은 웹 </a:t>
            </a:r>
            <a:endParaRPr kumimoji="1" lang="en-US" altLang="ko-KR" sz="2400" dirty="0"/>
          </a:p>
          <a:p>
            <a:r>
              <a:rPr kumimoji="1" lang="ko-KR" altLang="en-US" sz="2400" dirty="0"/>
              <a:t>페이지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책</a:t>
            </a:r>
          </a:p>
        </p:txBody>
      </p:sp>
    </p:spTree>
    <p:extLst>
      <p:ext uri="{BB962C8B-B14F-4D97-AF65-F5344CB8AC3E}">
        <p14:creationId xmlns:p14="http://schemas.microsoft.com/office/powerpoint/2010/main" val="3658321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 내용은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주어진 입력에 대하여 학습된 모델이 그럴 듯한 한 단어를 고른다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190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280" y="3042673"/>
            <a:ext cx="1691575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BDFD07DB-F0C9-54AC-E153-8958C09E47A5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8D663F16-61A9-3E42-FD1F-6D58ECF9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814CAE0A-AA77-E7B0-C226-59D9C984053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2866E0C3-5446-29F8-8444-5CCCA8CCDEDC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477" y="3122360"/>
            <a:ext cx="1485924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0C6FD448-70D9-10ED-8B2E-838A7DDE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5" name="Google Shape;153;p24">
            <a:extLst>
              <a:ext uri="{FF2B5EF4-FFF2-40B4-BE49-F238E27FC236}">
                <a16:creationId xmlns:a16="http://schemas.microsoft.com/office/drawing/2014/main" id="{ED2B17D2-3968-AA88-7742-D67C44BC8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7534AB94-96BB-78E2-5B95-396F79EE129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503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075" y="3177085"/>
            <a:ext cx="1630000" cy="13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5B13FA3D-F71B-57DE-EF36-05C70967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4" name="Google Shape;153;p24">
            <a:extLst>
              <a:ext uri="{FF2B5EF4-FFF2-40B4-BE49-F238E27FC236}">
                <a16:creationId xmlns:a16="http://schemas.microsoft.com/office/drawing/2014/main" id="{9EBEA61B-99F0-4DC6-DD87-12322BFE4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C69021A0-9670-4A21-485D-8E0CEA32E49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793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514" y="3237562"/>
            <a:ext cx="1754100" cy="130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BDF07FF1-93B5-11CD-31DF-97876A34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E3C98111-85BA-7A3B-F62F-92CB9883A10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671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919" y="323342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6CB0B727-2C38-396A-0670-929B9C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그럴 듯한 분류 결과</a:t>
            </a:r>
          </a:p>
        </p:txBody>
      </p:sp>
      <p:sp>
        <p:nvSpPr>
          <p:cNvPr id="16" name="Google Shape;153;p24">
            <a:extLst>
              <a:ext uri="{FF2B5EF4-FFF2-40B4-BE49-F238E27FC236}">
                <a16:creationId xmlns:a16="http://schemas.microsoft.com/office/drawing/2014/main" id="{9EE1629A-E00F-EDDF-50CB-F487D6DB6489}"/>
              </a:ext>
            </a:extLst>
          </p:cNvPr>
          <p:cNvSpPr txBox="1"/>
          <p:nvPr/>
        </p:nvSpPr>
        <p:spPr>
          <a:xfrm>
            <a:off x="8332726" y="3576435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0.0013</a:t>
            </a:r>
            <a:endParaRPr lang="ko-KR" altLang="en-US" sz="3200" b="1"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25D5FDDB-6458-84C4-0D56-85FB2B8A63E2}"/>
              </a:ext>
            </a:extLst>
          </p:cNvPr>
          <p:cNvSpPr txBox="1"/>
          <p:nvPr/>
        </p:nvSpPr>
        <p:spPr>
          <a:xfrm>
            <a:off x="8327471" y="4990077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고양이</a:t>
            </a:r>
            <a:endParaRPr lang="en-US" altLang="ko-KR" sz="3200" b="1" dirty="0"/>
          </a:p>
          <a:p>
            <a:pPr lvl="0" algn="ctr"/>
            <a:r>
              <a:rPr lang="en-US" altLang="ko-KR" sz="3200" b="1" dirty="0"/>
              <a:t>1 :</a:t>
            </a:r>
            <a:r>
              <a:rPr lang="ko-KR" altLang="en-US" sz="3200" b="1" dirty="0"/>
              <a:t> 강아지</a:t>
            </a:r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DE4360F8-9A27-AA41-F62F-BD53FBABF31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82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분류와 신뢰도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C4D4C-C285-6AFB-94EF-52D42CC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01" y="2349701"/>
            <a:ext cx="6242121" cy="420052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6F4C77-1204-13F0-0EC7-EE3668CA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397" cy="4351338"/>
          </a:xfrm>
        </p:spPr>
        <p:txBody>
          <a:bodyPr/>
          <a:lstStyle/>
          <a:p>
            <a:r>
              <a:rPr lang="ko-Kore-US" altLang="en-US"/>
              <a:t>정답을</a:t>
            </a:r>
            <a:r>
              <a:rPr lang="ko-KR" altLang="en-US" dirty="0"/>
              <a:t> 모른다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최고 출력값의 것을 고른다</a:t>
            </a:r>
            <a:r>
              <a:rPr lang="en-US" altLang="ko-KR" dirty="0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7EB73D-2306-A131-5ED1-57D05BF7A819}"/>
              </a:ext>
            </a:extLst>
          </p:cNvPr>
          <p:cNvSpPr/>
          <p:nvPr/>
        </p:nvSpPr>
        <p:spPr>
          <a:xfrm>
            <a:off x="8412184" y="5550230"/>
            <a:ext cx="2228107" cy="29243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019560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대답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는 기억하지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최고 출력값의 것을 고를 뿐이다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</a:t>
            </a:r>
            <a:r>
              <a:rPr kumimoji="1" lang="en-US" altLang="ko-KR" dirty="0"/>
              <a:t>hallucination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CA1BA-576C-85B5-71B3-70B8BD8E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871" y="4001294"/>
            <a:ext cx="1507259" cy="14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5C5-9195-2413-C901-A4D2F1B0D020}"/>
              </a:ext>
            </a:extLst>
          </p:cNvPr>
          <p:cNvSpPr txBox="1"/>
          <p:nvPr/>
        </p:nvSpPr>
        <p:spPr>
          <a:xfrm>
            <a:off x="405114" y="3929868"/>
            <a:ext cx="442775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400" dirty="0">
                <a:solidFill>
                  <a:srgbClr val="374151"/>
                </a:solidFill>
                <a:latin typeface="Söhne"/>
              </a:rPr>
              <a:t>ChatGPT</a:t>
            </a:r>
            <a:r>
              <a:rPr kumimoji="1" lang="ko-KR" altLang="en-US" sz="2400" dirty="0">
                <a:solidFill>
                  <a:srgbClr val="374151"/>
                </a:solidFill>
                <a:latin typeface="Söhne"/>
              </a:rPr>
              <a:t>의 학습데이터 구성은</a:t>
            </a:r>
            <a:r>
              <a:rPr kumimoji="1" lang="en-US" altLang="ko-KR" sz="2400" dirty="0">
                <a:solidFill>
                  <a:srgbClr val="374151"/>
                </a:solidFill>
                <a:latin typeface="Söhne"/>
              </a:rPr>
              <a:t>?</a:t>
            </a:r>
          </a:p>
          <a:p>
            <a:r>
              <a:rPr lang="en" altLang="ko-Kore-US" sz="2400" b="0" i="0" dirty="0">
                <a:solidFill>
                  <a:srgbClr val="374151"/>
                </a:solidFill>
                <a:effectLst/>
                <a:latin typeface="Söhne"/>
              </a:rPr>
              <a:t>GPT-3.5</a:t>
            </a:r>
            <a:r>
              <a:rPr kumimoji="1"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아키텍처를 기반으로 한</a:t>
            </a:r>
            <a:endParaRPr lang="en-US" altLang="ko-KR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모델로</a:t>
            </a:r>
            <a:r>
              <a:rPr kumimoji="1" lang="en-US" altLang="ko-Kore-US" sz="2400" dirty="0"/>
              <a:t>,</a:t>
            </a:r>
            <a:r>
              <a:rPr kumimoji="1" lang="ko-KR" altLang="en-US" sz="2400" dirty="0"/>
              <a:t> </a:t>
            </a:r>
            <a:r>
              <a:rPr lang="en" altLang="ko-Kore-US" sz="2400" b="0" i="0" dirty="0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가 수많은 웹 페이지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kumimoji="1" lang="ko-Kore-US" altLang="en-US" sz="2400"/>
          </a:p>
        </p:txBody>
      </p:sp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3584C43E-55DB-5C1D-3599-D4F14EBD81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058" y="455277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A5626-077D-8A90-F1E5-5CB7F406B453}"/>
              </a:ext>
            </a:extLst>
          </p:cNvPr>
          <p:cNvSpPr txBox="1"/>
          <p:nvPr/>
        </p:nvSpPr>
        <p:spPr>
          <a:xfrm>
            <a:off x="8323687" y="3068673"/>
            <a:ext cx="346319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en-US" altLang="ko-KR" sz="2400" dirty="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ko-KR" altLang="en-US" sz="2400" dirty="0">
                <a:solidFill>
                  <a:srgbClr val="374151"/>
                </a:solidFill>
                <a:latin typeface="Söhne"/>
              </a:rPr>
              <a:t>자동차 </a:t>
            </a:r>
            <a:r>
              <a:rPr kumimoji="1" lang="en-US" altLang="ko-KR" sz="2400" dirty="0">
                <a:solidFill>
                  <a:srgbClr val="374151"/>
                </a:solidFill>
                <a:latin typeface="Söhne"/>
              </a:rPr>
              <a:t>0.000000120</a:t>
            </a:r>
          </a:p>
          <a:p>
            <a:r>
              <a:rPr kumimoji="1" lang="ko-KR" altLang="en-US" sz="2400" dirty="0">
                <a:solidFill>
                  <a:srgbClr val="374151"/>
                </a:solidFill>
                <a:latin typeface="Söhne"/>
              </a:rPr>
              <a:t>책          </a:t>
            </a:r>
            <a:r>
              <a:rPr kumimoji="1" lang="en-US" altLang="ko-KR" sz="2400" dirty="0">
                <a:solidFill>
                  <a:srgbClr val="374151"/>
                </a:solidFill>
                <a:latin typeface="Söhne"/>
              </a:rPr>
              <a:t>0.000083114</a:t>
            </a:r>
          </a:p>
          <a:p>
            <a:r>
              <a:rPr kumimoji="1" lang="ko-KR" altLang="en-US" sz="2400" dirty="0">
                <a:solidFill>
                  <a:srgbClr val="374151"/>
                </a:solidFill>
                <a:latin typeface="Söhne"/>
              </a:rPr>
              <a:t>논문      </a:t>
            </a:r>
            <a:r>
              <a:rPr kumimoji="1" lang="en-US" altLang="ko-KR" sz="2400" dirty="0">
                <a:solidFill>
                  <a:srgbClr val="374151"/>
                </a:solidFill>
                <a:latin typeface="Söhne"/>
              </a:rPr>
              <a:t>0.000002523</a:t>
            </a:r>
          </a:p>
          <a:p>
            <a:r>
              <a:rPr kumimoji="1" lang="ko-KR" altLang="en-US" sz="2400" dirty="0">
                <a:solidFill>
                  <a:srgbClr val="374151"/>
                </a:solidFill>
                <a:latin typeface="Söhne"/>
              </a:rPr>
              <a:t>우산      </a:t>
            </a:r>
            <a:r>
              <a:rPr kumimoji="1" lang="en-US" altLang="ko-KR" sz="2400" dirty="0">
                <a:solidFill>
                  <a:srgbClr val="374151"/>
                </a:solidFill>
                <a:latin typeface="Söhne"/>
              </a:rPr>
              <a:t>0.000000001</a:t>
            </a:r>
          </a:p>
          <a:p>
            <a:r>
              <a:rPr kumimoji="1" lang="en-US" altLang="ko-KR" sz="2400" dirty="0">
                <a:solidFill>
                  <a:srgbClr val="374151"/>
                </a:solidFill>
                <a:latin typeface="Söhne"/>
              </a:rPr>
              <a:t>…</a:t>
            </a:r>
          </a:p>
          <a:p>
            <a:r>
              <a:rPr kumimoji="1" lang="en-US" altLang="ko-KR" sz="2400" dirty="0">
                <a:solidFill>
                  <a:srgbClr val="374151"/>
                </a:solidFill>
                <a:latin typeface="Söhne"/>
              </a:rPr>
              <a:t>…</a:t>
            </a:r>
            <a:endParaRPr kumimoji="1" lang="ko-Kore-US" altLang="en-US" sz="2400"/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782464E1-935D-7A6B-1CD1-3631006EF0D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18" y="443024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FAC013-6B0C-B6BD-AAE9-D1A9E6152424}"/>
              </a:ext>
            </a:extLst>
          </p:cNvPr>
          <p:cNvSpPr/>
          <p:nvPr/>
        </p:nvSpPr>
        <p:spPr>
          <a:xfrm>
            <a:off x="8257804" y="4196443"/>
            <a:ext cx="3059380" cy="375558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80286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01C9-0CC7-47F6-D88A-D95822ED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88A463CF-99FD-6C0B-0C40-02A0E83B7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B64C5F-B0D5-3459-8FE0-A13AC282C245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CCD7BF44-B205-72E2-3E6E-5245CED5E58A}"/>
              </a:ext>
            </a:extLst>
          </p:cNvPr>
          <p:cNvSpPr txBox="1"/>
          <p:nvPr/>
        </p:nvSpPr>
        <p:spPr>
          <a:xfrm>
            <a:off x="626822" y="2656384"/>
            <a:ext cx="5997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기반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사항들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94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B6DEF-8629-3162-3315-6E82C90C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4446B-BD6F-D613-8DD7-CB72EA35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DL</a:t>
            </a:r>
            <a:r>
              <a:rPr kumimoji="1" lang="ko-KR" altLang="en-US"/>
              <a:t>부터</a:t>
            </a:r>
            <a:r>
              <a:rPr kumimoji="1" lang="en-US" altLang="ko-Kore-US" dirty="0"/>
              <a:t> LLM</a:t>
            </a:r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659F40-E78C-2B1B-1FBD-AC0297515E33}"/>
              </a:ext>
            </a:extLst>
          </p:cNvPr>
          <p:cNvSpPr/>
          <p:nvPr/>
        </p:nvSpPr>
        <p:spPr>
          <a:xfrm>
            <a:off x="1134094" y="3430484"/>
            <a:ext cx="136764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딥러닝</a:t>
            </a:r>
            <a:endParaRPr kumimoji="1" lang="en-US" altLang="ko-Kore-US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모델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02C34C-B010-47E0-C027-3C269B48FA90}"/>
              </a:ext>
            </a:extLst>
          </p:cNvPr>
          <p:cNvSpPr/>
          <p:nvPr/>
        </p:nvSpPr>
        <p:spPr>
          <a:xfrm>
            <a:off x="3293424" y="3430484"/>
            <a:ext cx="136764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RNN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BC3E4E-4512-2901-2D44-20F387926643}"/>
              </a:ext>
            </a:extLst>
          </p:cNvPr>
          <p:cNvSpPr/>
          <p:nvPr/>
        </p:nvSpPr>
        <p:spPr>
          <a:xfrm>
            <a:off x="5417128" y="3416629"/>
            <a:ext cx="136764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LSTM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757CD-F8D9-FA95-CECF-2806A61C6BCB}"/>
              </a:ext>
            </a:extLst>
          </p:cNvPr>
          <p:cNvSpPr/>
          <p:nvPr/>
        </p:nvSpPr>
        <p:spPr>
          <a:xfrm>
            <a:off x="7552708" y="3414650"/>
            <a:ext cx="136764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Transformer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790ADA-252D-AC37-5D6F-403819AE1FEE}"/>
              </a:ext>
            </a:extLst>
          </p:cNvPr>
          <p:cNvSpPr/>
          <p:nvPr/>
        </p:nvSpPr>
        <p:spPr>
          <a:xfrm>
            <a:off x="9712036" y="3400794"/>
            <a:ext cx="136764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LLM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9967E6-DB78-EF15-6CC2-74B2EE780EE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501736" y="3742211"/>
            <a:ext cx="791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1C4EBBC-CBD7-B354-39CA-99BFEC42BC1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8920350" y="3712521"/>
            <a:ext cx="791686" cy="138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1BF1322-D2EA-1DF7-B153-A624D98E7DA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6784770" y="3726377"/>
            <a:ext cx="767938" cy="19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9347D55-B69E-CDC5-5172-9EFB13D87C6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661066" y="3728356"/>
            <a:ext cx="756062" cy="138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CE185E3-E040-980F-D750-FFB87876DBAA}"/>
              </a:ext>
            </a:extLst>
          </p:cNvPr>
          <p:cNvSpPr txBox="1"/>
          <p:nvPr/>
        </p:nvSpPr>
        <p:spPr>
          <a:xfrm>
            <a:off x="1567543" y="4821381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200"/>
              <a:t>다양한</a:t>
            </a:r>
            <a:r>
              <a:rPr kumimoji="1" lang="ko-KR" altLang="en-US" sz="1200" dirty="0"/>
              <a:t> 작업</a:t>
            </a:r>
            <a:r>
              <a:rPr kumimoji="1" lang="en-US" altLang="ko-KR" sz="1200" dirty="0"/>
              <a:t>,</a:t>
            </a:r>
          </a:p>
          <a:p>
            <a:r>
              <a:rPr kumimoji="1" lang="ko-KR" altLang="en-US" sz="1200" dirty="0"/>
              <a:t>다양한 타입 데이터</a:t>
            </a:r>
            <a:endParaRPr kumimoji="1" lang="ko-Kore-US" altLang="en-US" sz="1200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BF8B90E5-A8B7-214B-27A5-CCC6EFDFF03D}"/>
              </a:ext>
            </a:extLst>
          </p:cNvPr>
          <p:cNvCxnSpPr/>
          <p:nvPr/>
        </p:nvCxnSpPr>
        <p:spPr>
          <a:xfrm>
            <a:off x="1733797" y="4156364"/>
            <a:ext cx="273133" cy="629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A436F1-DFA8-0E33-0744-90256EBAA54F}"/>
              </a:ext>
            </a:extLst>
          </p:cNvPr>
          <p:cNvSpPr txBox="1"/>
          <p:nvPr/>
        </p:nvSpPr>
        <p:spPr>
          <a:xfrm>
            <a:off x="3774375" y="4831277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연속된 데이터</a:t>
            </a:r>
            <a:endParaRPr kumimoji="1" lang="ko-Kore-US" altLang="en-US" sz="1200"/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36E63DCD-B444-225F-487B-63312DE8F47E}"/>
              </a:ext>
            </a:extLst>
          </p:cNvPr>
          <p:cNvCxnSpPr/>
          <p:nvPr/>
        </p:nvCxnSpPr>
        <p:spPr>
          <a:xfrm>
            <a:off x="3940629" y="4166260"/>
            <a:ext cx="273133" cy="629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C996D4B-917D-6389-C1B0-9504EAB0F677}"/>
              </a:ext>
            </a:extLst>
          </p:cNvPr>
          <p:cNvSpPr txBox="1"/>
          <p:nvPr/>
        </p:nvSpPr>
        <p:spPr>
          <a:xfrm>
            <a:off x="5933705" y="4793672"/>
            <a:ext cx="133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성능 개선을 위한</a:t>
            </a:r>
            <a:endParaRPr kumimoji="1" lang="ko-Kore-US" altLang="en-US" sz="1200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4221BE61-3429-5663-097A-FF32FE260BA9}"/>
              </a:ext>
            </a:extLst>
          </p:cNvPr>
          <p:cNvCxnSpPr/>
          <p:nvPr/>
        </p:nvCxnSpPr>
        <p:spPr>
          <a:xfrm>
            <a:off x="6099959" y="4128655"/>
            <a:ext cx="273133" cy="629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3C23B4-9B68-0922-AE2C-62CB543F6A6C}"/>
              </a:ext>
            </a:extLst>
          </p:cNvPr>
          <p:cNvSpPr txBox="1"/>
          <p:nvPr/>
        </p:nvSpPr>
        <p:spPr>
          <a:xfrm>
            <a:off x="8045534" y="4803568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혁신적인 </a:t>
            </a:r>
            <a:r>
              <a:rPr kumimoji="1" lang="ko-Kore-US" altLang="en-US" sz="1200"/>
              <a:t>구조</a:t>
            </a:r>
            <a:r>
              <a:rPr kumimoji="1" lang="en-US" altLang="ko-Kore-US" sz="1200" dirty="0"/>
              <a:t>,</a:t>
            </a:r>
          </a:p>
          <a:p>
            <a:r>
              <a:rPr kumimoji="1" lang="ko-Kore-US" altLang="en-US" sz="1200"/>
              <a:t>임베딩</a:t>
            </a:r>
            <a:r>
              <a:rPr kumimoji="1" lang="ko-KR" altLang="en-US" sz="1200" dirty="0"/>
              <a:t> 포함된</a:t>
            </a:r>
            <a:r>
              <a:rPr kumimoji="1" lang="en-US" altLang="ko-KR" sz="1200" dirty="0"/>
              <a:t>,</a:t>
            </a:r>
          </a:p>
          <a:p>
            <a:r>
              <a:rPr kumimoji="1" lang="ko-KR" altLang="en-US" sz="1200" dirty="0"/>
              <a:t>언어를 대상으로</a:t>
            </a:r>
            <a:endParaRPr kumimoji="1" lang="en-US" altLang="ko-KR" sz="1200" dirty="0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B5CB12B-FBED-30DB-202A-1C8556575541}"/>
              </a:ext>
            </a:extLst>
          </p:cNvPr>
          <p:cNvCxnSpPr/>
          <p:nvPr/>
        </p:nvCxnSpPr>
        <p:spPr>
          <a:xfrm>
            <a:off x="8211788" y="4138551"/>
            <a:ext cx="273133" cy="629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E0FFB3D-3AE4-78B3-72D4-555D162B011F}"/>
              </a:ext>
            </a:extLst>
          </p:cNvPr>
          <p:cNvSpPr txBox="1"/>
          <p:nvPr/>
        </p:nvSpPr>
        <p:spPr>
          <a:xfrm>
            <a:off x="10276115" y="4801589"/>
            <a:ext cx="129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엄청 쌓아서</a:t>
            </a:r>
            <a:endParaRPr kumimoji="1" lang="en-US" altLang="ko-KR" sz="1200" dirty="0"/>
          </a:p>
          <a:p>
            <a:r>
              <a:rPr kumimoji="1" lang="ko-KR" altLang="en-US" sz="1200" dirty="0"/>
              <a:t>엄청 크게</a:t>
            </a:r>
            <a:endParaRPr kumimoji="1" lang="en-US" altLang="ko-KR" sz="1200" dirty="0"/>
          </a:p>
          <a:p>
            <a:r>
              <a:rPr kumimoji="1" lang="ko-KR" altLang="en-US" sz="1200" dirty="0"/>
              <a:t>언어를 대상으로</a:t>
            </a:r>
            <a:endParaRPr kumimoji="1" lang="ko-Kore-US" altLang="en-US" sz="120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B8054765-E3A7-21F1-292E-AA32F6C8EEB3}"/>
              </a:ext>
            </a:extLst>
          </p:cNvPr>
          <p:cNvCxnSpPr/>
          <p:nvPr/>
        </p:nvCxnSpPr>
        <p:spPr>
          <a:xfrm>
            <a:off x="10442369" y="4136572"/>
            <a:ext cx="273133" cy="629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836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07F0A-5EE1-11A3-6EF2-721A30FA5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14160-7585-AA27-A5DA-4B7785DC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 </a:t>
            </a:r>
            <a:r>
              <a:rPr kumimoji="1" lang="ko-KR" altLang="en-US" dirty="0"/>
              <a:t>계열</a:t>
            </a:r>
            <a:endParaRPr kumimoji="1" lang="ko-Kore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3E5614-E06B-AEA7-C38A-B7382190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348" y="410160"/>
            <a:ext cx="7772400" cy="620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40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B48D0-6A44-3E47-8B1A-D8513B7A3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EEB21-E17B-6AE8-877B-E9288202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단어의 </a:t>
            </a:r>
            <a:r>
              <a:rPr kumimoji="1" lang="en-US" altLang="ko-KR" dirty="0"/>
              <a:t>index</a:t>
            </a:r>
            <a:r>
              <a:rPr kumimoji="1" lang="ko-KR" altLang="en-US" dirty="0"/>
              <a:t>로 처리</a:t>
            </a: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7FC404-B856-88EB-DC2A-F9DB56655E8A}"/>
              </a:ext>
            </a:extLst>
          </p:cNvPr>
          <p:cNvSpPr/>
          <p:nvPr/>
        </p:nvSpPr>
        <p:spPr>
          <a:xfrm>
            <a:off x="2060369" y="3598718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단어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042AC3-D9E3-AC1B-B533-3FFDB60EA3D1}"/>
              </a:ext>
            </a:extLst>
          </p:cNvPr>
          <p:cNvSpPr/>
          <p:nvPr/>
        </p:nvSpPr>
        <p:spPr>
          <a:xfrm>
            <a:off x="4893624" y="3584864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단어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index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27E38E-7CFF-DECD-0947-09ACA090B21F}"/>
              </a:ext>
            </a:extLst>
          </p:cNvPr>
          <p:cNvSpPr/>
          <p:nvPr/>
        </p:nvSpPr>
        <p:spPr>
          <a:xfrm>
            <a:off x="8146473" y="3584864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자연어 처리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모델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2323E24-433A-B60B-12DB-50149E2D0FFF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3567051" y="3896591"/>
            <a:ext cx="1326573" cy="13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F88875-45B8-936B-9DA6-EB0E672CA9E9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400306" y="3896591"/>
            <a:ext cx="174616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42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83" y="3073139"/>
            <a:ext cx="169157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751893F1-6FD5-6664-E8DE-8C657E874B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1D20D-FFDB-7FA3-3FC3-E3B5AD491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89801-1CA2-E573-2B2A-4A6743C8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</a:t>
            </a:r>
            <a:r>
              <a:rPr kumimoji="1" lang="en-US" altLang="ko-KR" dirty="0"/>
              <a:t> </a:t>
            </a:r>
            <a:r>
              <a:rPr kumimoji="1" lang="ko-KR" altLang="en-US" dirty="0"/>
              <a:t>처리</a:t>
            </a: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2EC5E4-81A3-C4F5-86E8-FD7F4FBCE350}"/>
              </a:ext>
            </a:extLst>
          </p:cNvPr>
          <p:cNvSpPr/>
          <p:nvPr/>
        </p:nvSpPr>
        <p:spPr>
          <a:xfrm>
            <a:off x="2060369" y="3598718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단어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1C6610-70A4-56EC-808D-380BE72D5714}"/>
              </a:ext>
            </a:extLst>
          </p:cNvPr>
          <p:cNvSpPr/>
          <p:nvPr/>
        </p:nvSpPr>
        <p:spPr>
          <a:xfrm>
            <a:off x="4893624" y="3584864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단어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vector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AD3ABD-D810-185C-095C-8508D13C1A13}"/>
              </a:ext>
            </a:extLst>
          </p:cNvPr>
          <p:cNvSpPr/>
          <p:nvPr/>
        </p:nvSpPr>
        <p:spPr>
          <a:xfrm>
            <a:off x="8146473" y="3584864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LLM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BAD8C57-920C-39E5-F3F6-CF1FA187A442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3567051" y="3896591"/>
            <a:ext cx="1326573" cy="13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F92194E-6526-FCC7-3C96-B1D7962D8CF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400306" y="3896591"/>
            <a:ext cx="174616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243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25C90-0372-1643-73F5-D1BADFB3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B2BC0-E3C3-060B-F6B5-4AC065DA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임베딩</a:t>
            </a:r>
            <a:r>
              <a:rPr kumimoji="1" lang="en-US" altLang="ko-KR" dirty="0"/>
              <a:t>(embedding), </a:t>
            </a:r>
            <a:r>
              <a:rPr kumimoji="1" lang="ko-KR" altLang="en-US" dirty="0"/>
              <a:t>벡터</a:t>
            </a:r>
            <a:r>
              <a:rPr kumimoji="1" lang="en-US" altLang="ko-KR" dirty="0"/>
              <a:t>(vector)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B3F73-C840-9009-6B9E-FF3029073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455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임베딩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: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가까운 의미의 단어가 가까운 벡터로 매핑하는 작업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Queen – King = Woman – Man</a:t>
            </a: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Queen = Woman – Man + King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왕자가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[0.5,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0.5]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일때 공주는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?</a:t>
            </a: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13029C-DDD2-9EDE-FA7B-AA75A42A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562" y="2728240"/>
            <a:ext cx="3027960" cy="28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76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5278-0C80-30FF-3040-D1F42FC0F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1189C-662A-475C-C37C-FA74435B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ore-US" dirty="0"/>
              <a:t>multi modal</a:t>
            </a: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C6372E-15A2-3DD0-2317-CC7CC3D5F552}"/>
              </a:ext>
            </a:extLst>
          </p:cNvPr>
          <p:cNvSpPr/>
          <p:nvPr/>
        </p:nvSpPr>
        <p:spPr>
          <a:xfrm>
            <a:off x="2060369" y="3598718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단어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5260B8-F9BA-C3BF-AE19-1B682B5906B1}"/>
              </a:ext>
            </a:extLst>
          </p:cNvPr>
          <p:cNvSpPr/>
          <p:nvPr/>
        </p:nvSpPr>
        <p:spPr>
          <a:xfrm>
            <a:off x="2028700" y="2368632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7D24D2-1BB3-E458-2B64-5259527CF435}"/>
              </a:ext>
            </a:extLst>
          </p:cNvPr>
          <p:cNvSpPr/>
          <p:nvPr/>
        </p:nvSpPr>
        <p:spPr>
          <a:xfrm>
            <a:off x="2080161" y="4838205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음악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EFB55E-5B14-5D20-34BC-7D344F00BFEE}"/>
              </a:ext>
            </a:extLst>
          </p:cNvPr>
          <p:cNvSpPr/>
          <p:nvPr/>
        </p:nvSpPr>
        <p:spPr>
          <a:xfrm>
            <a:off x="4893624" y="3584864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단어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vector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F40ED2-8824-1655-5869-482967D92015}"/>
              </a:ext>
            </a:extLst>
          </p:cNvPr>
          <p:cNvSpPr/>
          <p:nvPr/>
        </p:nvSpPr>
        <p:spPr>
          <a:xfrm>
            <a:off x="4861955" y="2354778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이미지</a:t>
            </a:r>
            <a:r>
              <a:rPr kumimoji="1" lang="en-US" altLang="ko-Kore-US" dirty="0">
                <a:solidFill>
                  <a:schemeClr val="tx1"/>
                </a:solidFill>
              </a:rPr>
              <a:t> vector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F8F3F7-9E21-1C4D-4E44-DFB58F077D9F}"/>
              </a:ext>
            </a:extLst>
          </p:cNvPr>
          <p:cNvSpPr/>
          <p:nvPr/>
        </p:nvSpPr>
        <p:spPr>
          <a:xfrm>
            <a:off x="4913416" y="4824351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음악</a:t>
            </a:r>
            <a:r>
              <a:rPr kumimoji="1" lang="en-US" altLang="ko-Kore-US" dirty="0">
                <a:solidFill>
                  <a:schemeClr val="tx1"/>
                </a:solidFill>
              </a:rPr>
              <a:t> vector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B669349-B563-FE87-2374-1B658F50C379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3567051" y="3896591"/>
            <a:ext cx="1326573" cy="13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94991D-A5DE-9A12-A5BD-22CCA6699E3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535382" y="2666505"/>
            <a:ext cx="1326573" cy="13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2972B18-E109-B518-C72C-E735EF14327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586843" y="5136078"/>
            <a:ext cx="1326573" cy="13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2259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A0D2E-9B1E-9B04-9D8A-4286A2C22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6B866-B1DC-D48E-7713-DFF700B3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multi modal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EE646-1F4A-94B8-E620-6CE20BACB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원 소스 관계 없이 가까운 곳에 위치</a:t>
            </a:r>
            <a:endParaRPr kumimoji="1" lang="ko-Kore-US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5FFBF5E-1A91-785E-A1D6-8DBB8AB8A091}"/>
              </a:ext>
            </a:extLst>
          </p:cNvPr>
          <p:cNvCxnSpPr/>
          <p:nvPr/>
        </p:nvCxnSpPr>
        <p:spPr>
          <a:xfrm>
            <a:off x="4001984" y="5985163"/>
            <a:ext cx="4322618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EFD52A4-973A-880B-AA30-A8ABEFF1B91B}"/>
              </a:ext>
            </a:extLst>
          </p:cNvPr>
          <p:cNvCxnSpPr>
            <a:cxnSpLocks/>
          </p:cNvCxnSpPr>
          <p:nvPr/>
        </p:nvCxnSpPr>
        <p:spPr>
          <a:xfrm flipV="1">
            <a:off x="4025735" y="2980706"/>
            <a:ext cx="0" cy="301633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연결자 8">
            <a:extLst>
              <a:ext uri="{FF2B5EF4-FFF2-40B4-BE49-F238E27FC236}">
                <a16:creationId xmlns:a16="http://schemas.microsoft.com/office/drawing/2014/main" id="{D5A2990D-83F3-9260-0B28-0654735D7C2E}"/>
              </a:ext>
            </a:extLst>
          </p:cNvPr>
          <p:cNvSpPr/>
          <p:nvPr/>
        </p:nvSpPr>
        <p:spPr>
          <a:xfrm>
            <a:off x="7362702" y="3883230"/>
            <a:ext cx="142504" cy="1425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0855F-FA1C-0B64-7E23-0C31803269CC}"/>
              </a:ext>
            </a:extLst>
          </p:cNvPr>
          <p:cNvSpPr txBox="1"/>
          <p:nvPr/>
        </p:nvSpPr>
        <p:spPr>
          <a:xfrm>
            <a:off x="7612084" y="376447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'</a:t>
            </a:r>
            <a:r>
              <a:rPr kumimoji="1" lang="ko-KR" altLang="en-US" dirty="0"/>
              <a:t>사자</a:t>
            </a:r>
            <a:r>
              <a:rPr kumimoji="1" lang="en-US" altLang="ko-KR" dirty="0"/>
              <a:t>'</a:t>
            </a:r>
            <a:endParaRPr kumimoji="1" lang="ko-Kore-US" altLang="en-US"/>
          </a:p>
        </p:txBody>
      </p:sp>
      <p:sp>
        <p:nvSpPr>
          <p:cNvPr id="11" name="연결자 10">
            <a:extLst>
              <a:ext uri="{FF2B5EF4-FFF2-40B4-BE49-F238E27FC236}">
                <a16:creationId xmlns:a16="http://schemas.microsoft.com/office/drawing/2014/main" id="{15347A33-E811-41F4-F636-DB079E14C819}"/>
              </a:ext>
            </a:extLst>
          </p:cNvPr>
          <p:cNvSpPr/>
          <p:nvPr/>
        </p:nvSpPr>
        <p:spPr>
          <a:xfrm>
            <a:off x="7182593" y="4308763"/>
            <a:ext cx="142504" cy="1425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85646-13AE-AB94-7178-0A255D5FA010}"/>
              </a:ext>
            </a:extLst>
          </p:cNvPr>
          <p:cNvSpPr txBox="1"/>
          <p:nvPr/>
        </p:nvSpPr>
        <p:spPr>
          <a:xfrm>
            <a:off x="7431975" y="419001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사자 사진</a:t>
            </a:r>
            <a:endParaRPr kumimoji="1" lang="ko-Kore-US" altLang="en-US"/>
          </a:p>
        </p:txBody>
      </p:sp>
      <p:sp>
        <p:nvSpPr>
          <p:cNvPr id="13" name="연결자 12">
            <a:extLst>
              <a:ext uri="{FF2B5EF4-FFF2-40B4-BE49-F238E27FC236}">
                <a16:creationId xmlns:a16="http://schemas.microsoft.com/office/drawing/2014/main" id="{F7FA4117-EB0B-DFC5-6A89-68C86FB052AC}"/>
              </a:ext>
            </a:extLst>
          </p:cNvPr>
          <p:cNvSpPr/>
          <p:nvPr/>
        </p:nvSpPr>
        <p:spPr>
          <a:xfrm>
            <a:off x="6943107" y="3499262"/>
            <a:ext cx="142504" cy="1425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D5686-CB67-9DF6-4B70-EAC8712798A7}"/>
              </a:ext>
            </a:extLst>
          </p:cNvPr>
          <p:cNvSpPr txBox="1"/>
          <p:nvPr/>
        </p:nvSpPr>
        <p:spPr>
          <a:xfrm>
            <a:off x="7192489" y="3380509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사자 울음 소리</a:t>
            </a:r>
            <a:endParaRPr kumimoji="1" lang="ko-Kore-US" altLang="en-US"/>
          </a:p>
        </p:txBody>
      </p:sp>
      <p:sp>
        <p:nvSpPr>
          <p:cNvPr id="15" name="연결자 14">
            <a:extLst>
              <a:ext uri="{FF2B5EF4-FFF2-40B4-BE49-F238E27FC236}">
                <a16:creationId xmlns:a16="http://schemas.microsoft.com/office/drawing/2014/main" id="{F9E2D0B2-2FB2-623A-7649-12B463E7399F}"/>
              </a:ext>
            </a:extLst>
          </p:cNvPr>
          <p:cNvSpPr/>
          <p:nvPr/>
        </p:nvSpPr>
        <p:spPr>
          <a:xfrm>
            <a:off x="5068784" y="4843153"/>
            <a:ext cx="142504" cy="1425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C5FD82-7FAB-D164-7B56-C4C87F3B9D72}"/>
              </a:ext>
            </a:extLst>
          </p:cNvPr>
          <p:cNvSpPr txBox="1"/>
          <p:nvPr/>
        </p:nvSpPr>
        <p:spPr>
          <a:xfrm>
            <a:off x="5318166" y="47244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'</a:t>
            </a:r>
            <a:r>
              <a:rPr kumimoji="1" lang="ko-KR" altLang="en-US" dirty="0"/>
              <a:t>자동차</a:t>
            </a:r>
            <a:r>
              <a:rPr kumimoji="1" lang="en-US" altLang="ko-KR" dirty="0"/>
              <a:t>'</a:t>
            </a:r>
            <a:endParaRPr kumimoji="1" lang="ko-Kore-US" altLang="en-US"/>
          </a:p>
        </p:txBody>
      </p:sp>
      <p:sp>
        <p:nvSpPr>
          <p:cNvPr id="17" name="연결자 16">
            <a:extLst>
              <a:ext uri="{FF2B5EF4-FFF2-40B4-BE49-F238E27FC236}">
                <a16:creationId xmlns:a16="http://schemas.microsoft.com/office/drawing/2014/main" id="{7320EE6A-2C3B-26A4-D558-D0CB3A3D2966}"/>
              </a:ext>
            </a:extLst>
          </p:cNvPr>
          <p:cNvSpPr/>
          <p:nvPr/>
        </p:nvSpPr>
        <p:spPr>
          <a:xfrm>
            <a:off x="4888675" y="5268686"/>
            <a:ext cx="142504" cy="1425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041A9F-03B1-D306-2EC4-532F7E15E67E}"/>
              </a:ext>
            </a:extLst>
          </p:cNvPr>
          <p:cNvSpPr txBox="1"/>
          <p:nvPr/>
        </p:nvSpPr>
        <p:spPr>
          <a:xfrm>
            <a:off x="5138057" y="514993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자동차 사진</a:t>
            </a:r>
            <a:endParaRPr kumimoji="1" lang="ko-Kore-US" altLang="en-US"/>
          </a:p>
        </p:txBody>
      </p:sp>
      <p:sp>
        <p:nvSpPr>
          <p:cNvPr id="19" name="연결자 18">
            <a:extLst>
              <a:ext uri="{FF2B5EF4-FFF2-40B4-BE49-F238E27FC236}">
                <a16:creationId xmlns:a16="http://schemas.microsoft.com/office/drawing/2014/main" id="{FD4228DB-0107-8CD4-97CF-5889F1E74D19}"/>
              </a:ext>
            </a:extLst>
          </p:cNvPr>
          <p:cNvSpPr/>
          <p:nvPr/>
        </p:nvSpPr>
        <p:spPr>
          <a:xfrm>
            <a:off x="4649189" y="4459185"/>
            <a:ext cx="142504" cy="142504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4DD0D-0A69-6C42-6ED5-29B2E9206F18}"/>
              </a:ext>
            </a:extLst>
          </p:cNvPr>
          <p:cNvSpPr txBox="1"/>
          <p:nvPr/>
        </p:nvSpPr>
        <p:spPr>
          <a:xfrm>
            <a:off x="4898571" y="434043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자동차 울음 소리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883184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99CA1-5173-9306-9636-68CCE257B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5ABD9-4E61-B6B9-48EA-B51CB5A1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multi model</a:t>
            </a:r>
            <a:r>
              <a:rPr kumimoji="1" lang="ko-KR" altLang="en-US" dirty="0"/>
              <a:t>을 </a:t>
            </a:r>
            <a:r>
              <a:rPr kumimoji="1" lang="en-US" altLang="ko-Kore-US" dirty="0"/>
              <a:t>LLM</a:t>
            </a:r>
            <a:r>
              <a:rPr kumimoji="1" lang="ko-KR" altLang="en-US" dirty="0"/>
              <a:t>에 적용</a:t>
            </a: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8D1912-C66E-2253-3572-C3A23FE1A695}"/>
              </a:ext>
            </a:extLst>
          </p:cNvPr>
          <p:cNvSpPr/>
          <p:nvPr/>
        </p:nvSpPr>
        <p:spPr>
          <a:xfrm>
            <a:off x="2060369" y="3598718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단어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49D0FB-A916-0979-9A9A-13E0DA141D3E}"/>
              </a:ext>
            </a:extLst>
          </p:cNvPr>
          <p:cNvSpPr/>
          <p:nvPr/>
        </p:nvSpPr>
        <p:spPr>
          <a:xfrm>
            <a:off x="2028700" y="2368632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9D5160-3BCA-94FC-50F4-BE4411BC8402}"/>
              </a:ext>
            </a:extLst>
          </p:cNvPr>
          <p:cNvSpPr/>
          <p:nvPr/>
        </p:nvSpPr>
        <p:spPr>
          <a:xfrm>
            <a:off x="2080161" y="4838205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음악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7DAC9D-CB8A-F2AE-537C-1D2C3F9CEEDA}"/>
              </a:ext>
            </a:extLst>
          </p:cNvPr>
          <p:cNvSpPr/>
          <p:nvPr/>
        </p:nvSpPr>
        <p:spPr>
          <a:xfrm>
            <a:off x="4893624" y="3584864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단어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vector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BF8169-45AD-86BA-7232-9CA50D03C12B}"/>
              </a:ext>
            </a:extLst>
          </p:cNvPr>
          <p:cNvSpPr/>
          <p:nvPr/>
        </p:nvSpPr>
        <p:spPr>
          <a:xfrm>
            <a:off x="4861955" y="2354778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이미지</a:t>
            </a:r>
            <a:r>
              <a:rPr kumimoji="1" lang="en-US" altLang="ko-Kore-US" dirty="0">
                <a:solidFill>
                  <a:schemeClr val="tx1"/>
                </a:solidFill>
              </a:rPr>
              <a:t> vector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93925E-D1B8-CDEC-3232-ED90335DA962}"/>
              </a:ext>
            </a:extLst>
          </p:cNvPr>
          <p:cNvSpPr/>
          <p:nvPr/>
        </p:nvSpPr>
        <p:spPr>
          <a:xfrm>
            <a:off x="4913416" y="4824351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US" altLang="en-US">
                <a:solidFill>
                  <a:schemeClr val="tx1"/>
                </a:solidFill>
              </a:rPr>
              <a:t>음악</a:t>
            </a:r>
            <a:r>
              <a:rPr kumimoji="1" lang="en-US" altLang="ko-Kore-US" dirty="0">
                <a:solidFill>
                  <a:schemeClr val="tx1"/>
                </a:solidFill>
              </a:rPr>
              <a:t> vector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42D947-5619-4498-1F88-BD1F735CCC78}"/>
              </a:ext>
            </a:extLst>
          </p:cNvPr>
          <p:cNvSpPr/>
          <p:nvPr/>
        </p:nvSpPr>
        <p:spPr>
          <a:xfrm>
            <a:off x="8146473" y="3584864"/>
            <a:ext cx="1506682" cy="62345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LLM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FD4D607-5B5A-6586-0E60-38BDDFE8793F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3567051" y="3896591"/>
            <a:ext cx="1326573" cy="13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1ED68F-3FDF-E160-360B-F4770EC3A03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3535382" y="2666505"/>
            <a:ext cx="1326573" cy="13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AB2133C-C07F-8A9E-487A-B43379AAE04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586843" y="5136078"/>
            <a:ext cx="1326573" cy="13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955C9CF-6B87-4BF5-FA40-2D47189B7879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400306" y="3896591"/>
            <a:ext cx="174616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7141978-A46F-5F8E-3E04-54AE2BF31A8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368637" y="2666505"/>
            <a:ext cx="1777836" cy="12300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75619DA-08C5-D5A0-C226-AE0A65B5575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420098" y="3896591"/>
            <a:ext cx="1726375" cy="12394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986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57FD5-5D2D-4CEA-8D6C-FE32926A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175BA-ADDD-6974-52C9-EE15A4D47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RAG </a:t>
            </a:r>
            <a:r>
              <a:rPr kumimoji="1" lang="ko-KR" altLang="en-US" dirty="0"/>
              <a:t>리마인드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1D0404-9CF5-5D2F-D0FA-A0FCC0317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기존 문서들을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vector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화 해두고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질문을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vector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화 하여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질문의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vector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와 가까운 기존 문서의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vector</a:t>
            </a:r>
            <a:r>
              <a:rPr kumimoji="1"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를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찾고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질문의 의미와 가까운 기존문서를 입력으로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을 사용하여 질문의 답을 구함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734735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15AB2-52F3-BCE1-6EF7-BD180EFF7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751C9-C4E9-6610-915C-27EDE1C4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Vector </a:t>
            </a:r>
            <a:r>
              <a:rPr kumimoji="1" lang="ko-KR" altLang="en-US" dirty="0"/>
              <a:t>관계 연산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E5A06-FAAD-C019-7F10-6C0C38B60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가까울 수록 의미가 비슷하다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보통 거리나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cosine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값으로 가까움을 계산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39064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9136-91EA-44C3-5B82-98211732A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D9CD6-8BC3-66D9-CBB7-56580292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ore-US" dirty="0"/>
              <a:t>Vector DB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FD20B-4245-BB0C-B2D8-2E69D871D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임베딩된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vector</a:t>
            </a:r>
            <a:r>
              <a:rPr kumimoji="1"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를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저장해 두고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입력된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vector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와 가까운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vector</a:t>
            </a:r>
            <a:r>
              <a:rPr kumimoji="1"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를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찾는 시스템 필요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기존의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RDBMS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에서는 커버하지 못함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9584492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9F3EE-04C8-1753-4C56-6574BE23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F53CB-A76E-56AD-A68F-688C325B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생성형 </a:t>
            </a:r>
            <a:r>
              <a:rPr kumimoji="1" lang="en-US" altLang="ko-KR" dirty="0"/>
              <a:t>AI(</a:t>
            </a:r>
            <a:r>
              <a:rPr kumimoji="1" lang="en-US" altLang="ko-Kore-US"/>
              <a:t>GenAI</a:t>
            </a:r>
            <a:r>
              <a:rPr kumimoji="1" lang="en-US" altLang="ko-KR" dirty="0"/>
              <a:t>)</a:t>
            </a:r>
            <a:r>
              <a:rPr kumimoji="1" lang="en-US" altLang="ko-Kore-US" dirty="0"/>
              <a:t> vs LLM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E9D3C-0506-1FFB-1F14-B18231166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GenAI 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생성형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</a:t>
            </a:r>
          </a:p>
          <a:p>
            <a:pPr lvl="1"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그림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영상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음악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텍스트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기타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과 이외의 다양한 모델들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en-US" altLang="ko-Kore-US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ore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 :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단어를 출력으로 하는 모델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ore-US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ore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 + AI Agent :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문장 생성과 추론 가능</a:t>
            </a:r>
            <a:endParaRPr kumimoji="1" lang="en-US" altLang="ko-Kore-US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479030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052E3-4AFF-4428-2DC9-D16C893C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AEE69-761D-F878-5C4C-B83FABBE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기반 모델</a:t>
            </a:r>
            <a:r>
              <a:rPr kumimoji="1" lang="en-US" altLang="ko-KR" dirty="0"/>
              <a:t>(Foundation Model)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0EEF9C-9339-A7C5-04B6-DBD52675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흔히 말하는 어마어마한 크기의 모델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정말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Large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모델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GPT-3.5, LLama, Sonet, Gemini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개발과 데이터 수집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학습에 엄청난 비용이 필요하다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49433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358" y="3144445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72717F6A-417E-7552-5C64-1B746F97302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E7B1A-7D62-AB5C-C36A-C8A9C194D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ED154-8607-4428-EEA0-05A3E616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파인튜닝</a:t>
            </a:r>
            <a:r>
              <a:rPr kumimoji="1" lang="en-US" altLang="ko-KR" dirty="0"/>
              <a:t>(Fine Tuning)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542E6-37DC-AA07-BE19-1AD8BABA7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이미 학습된 기반 모델을 기반으로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신규 데이터를 특정 작업에 맞게 학습시키는 것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일반 딥러닝의 전이학습과 유사하지만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LLM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에서는 파인튜닝 용어를 사용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42559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8122C-3E5D-F1BE-82AE-B04F3DB1D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3BCB5-9527-43B1-72C9-8ABC3A61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ore-US" dirty="0"/>
              <a:t>HuggingFace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B345E-2979-234C-82A5-05636DD83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요즘은 기반 모델을 비롯한 파인튜닝된 모델을 공개하고 있다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이를 가져와 그대로 사용하거나 파인튜닝해서 사용함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HuggingFace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가 이러한 공개 사이트이며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표준이다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https://huggingface.co</a:t>
            </a: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8312259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4AAE-87A7-B6F1-E2BE-A59A52EA5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1BAFC-80D3-92B7-3AD2-58909548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HuggingFace </a:t>
            </a:r>
            <a:r>
              <a:rPr kumimoji="1" lang="ko-KR" altLang="en-US" dirty="0"/>
              <a:t>사용 코드 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BD357-16DB-E6B2-CAEF-18BCAC9AF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41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kumimoji="1" lang="ko-Kore-US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EB2BE74-DD2C-AF98-750C-9B5E11458719}"/>
              </a:ext>
            </a:extLst>
          </p:cNvPr>
          <p:cNvSpPr txBox="1">
            <a:spLocks/>
          </p:cNvSpPr>
          <p:nvPr/>
        </p:nvSpPr>
        <p:spPr>
          <a:xfrm>
            <a:off x="1000991" y="1631373"/>
            <a:ext cx="10515600" cy="5226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NanumGothic" pitchFamily="2" charset="-127"/>
                <a:cs typeface="Consolas" panose="020B0609020204030204" pitchFamily="49" charset="0"/>
              </a:rPr>
              <a:t>model_name = "meta-llama/Llama-3.5"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NanumGothic" pitchFamily="2" charset="-127"/>
                <a:cs typeface="Consolas" panose="020B0609020204030204" pitchFamily="49" charset="0"/>
              </a:rPr>
              <a:t>tokenizer = LlamaTokenizer.from_pretrained(model_name)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NanumGothic" pitchFamily="2" charset="-127"/>
                <a:cs typeface="Consolas" panose="020B0609020204030204" pitchFamily="49" charset="0"/>
              </a:rPr>
              <a:t>model = LlamaForCausalLM.from_pretrained(model_name)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NanumGothic" pitchFamily="2" charset="-127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NanumGothic" pitchFamily="2" charset="-127"/>
                <a:cs typeface="Consolas" panose="020B0609020204030204" pitchFamily="49" charset="0"/>
              </a:rPr>
              <a:t>prompt = "What are the benefits of using LLaMA models in natural language processing?"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NanumGothic" pitchFamily="2" charset="-127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NanumGothic" pitchFamily="2" charset="-127"/>
                <a:cs typeface="Consolas" panose="020B0609020204030204" pitchFamily="49" charset="0"/>
              </a:rPr>
              <a:t>inputs = tokenizer(prompt, return_tensors="pt")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NanumGothic" pitchFamily="2" charset="-127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NanumGothic" pitchFamily="2" charset="-127"/>
                <a:cs typeface="Consolas" panose="020B0609020204030204" pitchFamily="49" charset="0"/>
              </a:rPr>
              <a:t>with torch.no_grad():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NanumGothic" pitchFamily="2" charset="-127"/>
                <a:cs typeface="Consolas" panose="020B0609020204030204" pitchFamily="49" charset="0"/>
              </a:rPr>
              <a:t>    outputs = model.generate(**inputs, max_length=100)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NanumGothic" pitchFamily="2" charset="-127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NanumGothic" pitchFamily="2" charset="-127"/>
                <a:cs typeface="Consolas" panose="020B0609020204030204" pitchFamily="49" charset="0"/>
              </a:rPr>
              <a:t>response = tokenizer.decode(outputs[0], skip_special_tokens=True)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NanumGothic" pitchFamily="2" charset="-127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NanumGothic" pitchFamily="2" charset="-127"/>
                <a:cs typeface="Consolas" panose="020B0609020204030204" pitchFamily="49" charset="0"/>
              </a:rPr>
              <a:t>print(response)</a:t>
            </a:r>
            <a:endParaRPr kumimoji="1" lang="ko-Kore-US" alt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5533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05E02-EE08-2940-C7AD-9E042784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42B10-AD28-8996-38F3-FBB9FF02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서비스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8AD0E-A05F-9DB3-4AF9-79BE8B18A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모델의 호출을 서비스화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대표적인 것이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ChatGPT, OpenAI API</a:t>
            </a: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기반 모델을 사용하거나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스스로 모델을 개발하거나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타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AI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서비스를 사용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ore-US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수백개의 유명 서비스 존재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62196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B925-05E9-1BF8-6F40-5555B3AF9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63DBE5-B775-E454-017E-83CA8E22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/>
              <a:t>서비스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FCDB7A-2647-6D8C-1CC3-F204B712F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11" y="142503"/>
            <a:ext cx="7075759" cy="66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29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 서비스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426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907C575-FB6E-D9A9-B80F-F76B8233F270}"/>
              </a:ext>
            </a:extLst>
          </p:cNvPr>
          <p:cNvSpPr/>
          <p:nvPr/>
        </p:nvSpPr>
        <p:spPr>
          <a:xfrm>
            <a:off x="3310359" y="3009418"/>
            <a:ext cx="1620456" cy="2488557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A165327-9ED5-4C48-8C6B-D86998D3E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89" y="5729469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딥러닝 모델을 호출해서 사용하기 위한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595334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서비스</a:t>
            </a:r>
            <a:endParaRPr kumimoji="1" lang="ko-Kore-US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5423C2-5925-C7D2-707B-AE501D20D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155" y="4529958"/>
            <a:ext cx="1606012" cy="1518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사용자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E8BB0-62FE-73E2-1045-B0F318C1740D}"/>
              </a:ext>
            </a:extLst>
          </p:cNvPr>
          <p:cNvSpPr txBox="1"/>
          <p:nvPr/>
        </p:nvSpPr>
        <p:spPr>
          <a:xfrm>
            <a:off x="10389474" y="6248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프로그램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5779681-A01A-89E8-CB38-7332DEEA2BE8}"/>
              </a:ext>
            </a:extLst>
          </p:cNvPr>
          <p:cNvCxnSpPr>
            <a:cxnSpLocks/>
          </p:cNvCxnSpPr>
          <p:nvPr/>
        </p:nvCxnSpPr>
        <p:spPr>
          <a:xfrm flipH="1" flipV="1">
            <a:off x="4698124" y="4351283"/>
            <a:ext cx="5249918" cy="99322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0DBE73-8334-718A-0704-0D1AB8B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982" y="5879940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만들어 놓은 것 외부에서도 공개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751452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3C92B-5EA4-94F5-0B23-4295FDEF6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F9ED98A8-89FB-7DD1-823B-FD20C2445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44DF3C-3B6A-F958-39C8-5ED22B2258AA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C9A56648-5DE4-B6E1-FD11-1C07BE0B25ED}"/>
              </a:ext>
            </a:extLst>
          </p:cNvPr>
          <p:cNvSpPr txBox="1"/>
          <p:nvPr/>
        </p:nvSpPr>
        <p:spPr>
          <a:xfrm>
            <a:off x="626822" y="2656384"/>
            <a:ext cx="6857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딥러닝의 제약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극복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91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D14C-E337-4000-5869-585EB7BBD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C063D-B12F-BC52-9C16-B9DFC7C0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고전적 딥러닝의 제약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2F30F-96E3-7412-A673-09E54B366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고정된 입력 사이즈</a:t>
            </a:r>
            <a:endParaRPr kumimoji="1" lang="en-US" altLang="ko-KR" dirty="0"/>
          </a:p>
          <a:p>
            <a:r>
              <a:rPr kumimoji="1" lang="ko-KR" altLang="en-US" dirty="0"/>
              <a:t>정형화된 입력</a:t>
            </a:r>
            <a:endParaRPr kumimoji="1" lang="en-US" altLang="ko-KR" dirty="0"/>
          </a:p>
          <a:p>
            <a:r>
              <a:rPr kumimoji="1" lang="ko-KR" altLang="en-US" dirty="0"/>
              <a:t>제한된 입력 데이터 타입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506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 dirty="0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252" y="3199170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0A547376-4DDD-76A6-CA9B-3DE2B8F1313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687ED-5D2F-E3FC-B45E-655B5495C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C087F-A2C7-5C69-93E5-7279E5DF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고정된 입력 사이즈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3EA1F-A2CB-943C-FCDC-8F98721CE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입력데이터의 속성이 추가되면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모델 구조 변경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재 학습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RNN</a:t>
            </a:r>
            <a:r>
              <a:rPr kumimoji="1" lang="ko-KR" altLang="en-US" dirty="0"/>
              <a:t>으로 극복 가능</a:t>
            </a:r>
            <a:endParaRPr kumimoji="1" lang="en-US" altLang="ko-KR" dirty="0"/>
          </a:p>
          <a:p>
            <a:r>
              <a:rPr kumimoji="1" lang="ko-KR" altLang="en-US" dirty="0"/>
              <a:t>고도화된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Transformer</a:t>
            </a:r>
            <a:r>
              <a:rPr kumimoji="1" lang="ko-KR" altLang="en-US" dirty="0"/>
              <a:t>이고</a:t>
            </a:r>
            <a:endParaRPr kumimoji="1" lang="en-US" altLang="ko-KR" dirty="0"/>
          </a:p>
          <a:p>
            <a:r>
              <a:rPr kumimoji="1" lang="ko-KR" altLang="en-US" dirty="0"/>
              <a:t>더 발전된 것이 </a:t>
            </a:r>
            <a:r>
              <a:rPr kumimoji="1" lang="en-US" altLang="ko-KR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14331806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97A87-94AB-8BFB-88A3-26F911E87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74653-25DC-8D07-9C6F-E2A7ABE4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정형화된 입력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6F1E0D-3F07-CD36-AA19-62A3EEB7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엑셀과 같은 정형화된 데이터</a:t>
            </a:r>
            <a:endParaRPr kumimoji="1" lang="en-US" altLang="ko-KR" dirty="0"/>
          </a:p>
          <a:p>
            <a:r>
              <a:rPr kumimoji="1" lang="ko-KR" altLang="en-US" dirty="0"/>
              <a:t>일반적인 문서의 데이터는 처리 힘들다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5077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C600E-A379-7ED0-2A70-5BE1DD14D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60C64-6ABB-14BB-EAB1-5FA4A794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제한된 입력데이터 타입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149C46-6EEF-714D-1FC5-12D571BF2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테이블 데이터</a:t>
            </a:r>
            <a:endParaRPr kumimoji="1" lang="en-US" altLang="ko-KR" dirty="0"/>
          </a:p>
          <a:p>
            <a:r>
              <a:rPr kumimoji="1" lang="ko-KR" altLang="en-US" dirty="0"/>
              <a:t>이미지</a:t>
            </a:r>
            <a:endParaRPr kumimoji="1" lang="en-US" altLang="ko-KR" dirty="0"/>
          </a:p>
          <a:p>
            <a:r>
              <a:rPr kumimoji="1" lang="ko-KR" altLang="en-US" dirty="0"/>
              <a:t>연속된 숫자들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다른 타입의 데이터 처리를 위한 특별한 구조의 모델</a:t>
            </a:r>
            <a:endParaRPr kumimoji="1" lang="en-US" altLang="ko-KR" dirty="0"/>
          </a:p>
          <a:p>
            <a:r>
              <a:rPr kumimoji="1" lang="en-US" altLang="ko-KR" dirty="0"/>
              <a:t>'multi modal'</a:t>
            </a:r>
          </a:p>
        </p:txBody>
      </p:sp>
    </p:spTree>
    <p:extLst>
      <p:ext uri="{BB962C8B-B14F-4D97-AF65-F5344CB8AC3E}">
        <p14:creationId xmlns:p14="http://schemas.microsoft.com/office/powerpoint/2010/main" val="20334451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EC71-1A12-94D5-08A1-458D36A4B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5A110-6D5F-4EAD-96FC-BEFF1BF0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</a:t>
            </a:r>
            <a:r>
              <a:rPr kumimoji="1" lang="ko-Kore-US" altLang="en-US"/>
              <a:t>으로</a:t>
            </a:r>
            <a:r>
              <a:rPr kumimoji="1" lang="ko-KR" altLang="en-US" dirty="0"/>
              <a:t> 극복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6A575-AA1A-DAB2-21E5-5C88D2C2E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고정된 입력 사이즈 </a:t>
            </a:r>
            <a:r>
              <a:rPr kumimoji="1" lang="en-US" altLang="ko-KR" dirty="0"/>
              <a:t>&lt;-</a:t>
            </a:r>
            <a:r>
              <a:rPr kumimoji="1" lang="ko-KR" altLang="en-US" dirty="0"/>
              <a:t> 자유로운 길이의 입력 처리 가능</a:t>
            </a:r>
            <a:endParaRPr kumimoji="1" lang="en-US" altLang="ko-KR" dirty="0"/>
          </a:p>
          <a:p>
            <a:r>
              <a:rPr kumimoji="1" lang="ko-KR" altLang="en-US" dirty="0"/>
              <a:t>정형화된 입력 </a:t>
            </a:r>
            <a:r>
              <a:rPr kumimoji="1" lang="en-US" altLang="ko-KR" dirty="0"/>
              <a:t>&lt;-</a:t>
            </a:r>
            <a:r>
              <a:rPr kumimoji="1" lang="ko-KR" altLang="en-US" dirty="0"/>
              <a:t> 사람이 읽을 수 있는 문장이면 처리 가능</a:t>
            </a:r>
            <a:endParaRPr kumimoji="1" lang="en-US" altLang="ko-KR" dirty="0"/>
          </a:p>
          <a:p>
            <a:r>
              <a:rPr kumimoji="1" lang="ko-KR" altLang="en-US" dirty="0"/>
              <a:t>제한된 입력 데이터 타입 </a:t>
            </a:r>
            <a:r>
              <a:rPr kumimoji="1" lang="en-US" altLang="ko-KR" dirty="0"/>
              <a:t>&lt;-</a:t>
            </a:r>
            <a:r>
              <a:rPr kumimoji="1" lang="ko-KR" altLang="en-US" dirty="0"/>
              <a:t> 임베딩으로 처리 가능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86650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EE18C-ED82-28EB-0B94-47EA53B7B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0207112D-1A32-AE4F-48D7-9C79B2E41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70278A-ECD6-9051-26D7-F4C85339C019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5FFCF55D-7FDD-6A60-0347-F8B45C811A32}"/>
              </a:ext>
            </a:extLst>
          </p:cNvPr>
          <p:cNvSpPr txBox="1"/>
          <p:nvPr/>
        </p:nvSpPr>
        <p:spPr>
          <a:xfrm>
            <a:off x="626822" y="2656384"/>
            <a:ext cx="8316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디지털치료기기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(DTx)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5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4C668-C070-559B-1513-AB9BBC3D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61AE7-ADF3-3C35-1E7C-A491F8E9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r>
              <a:rPr kumimoji="1" lang="en-US" altLang="ko-KR" dirty="0"/>
              <a:t>(Digital Therapeutics; DTx)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F3F24-C316-69FC-38F4-96C51CF48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 환자에게 근거 기반 치료제 개입을 제공하는 소프트웨어 의료기기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</a:p>
          <a:p>
            <a:pPr>
              <a:lnSpc>
                <a:spcPct val="100000"/>
              </a:lnSpc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/>
              <a:t>SW</a:t>
            </a:r>
            <a:r>
              <a:rPr kumimoji="1" lang="ko-KR" altLang="en-US" dirty="0"/>
              <a:t>로 뇌와 신경에 자극을 주어 질환을 치료</a:t>
            </a:r>
            <a:endParaRPr kumimoji="1" lang="en-US" altLang="ko-KR" dirty="0"/>
          </a:p>
          <a:p>
            <a:pPr>
              <a:lnSpc>
                <a:spcPct val="100000"/>
              </a:lnSpc>
            </a:pPr>
            <a:endParaRPr kumimoji="1" lang="en-US" altLang="ko-KR" dirty="0"/>
          </a:p>
          <a:p>
            <a:pPr>
              <a:lnSpc>
                <a:spcPct val="100000"/>
              </a:lnSpc>
            </a:pPr>
            <a:r>
              <a:rPr kumimoji="1" lang="ko-KR" altLang="en-US" dirty="0"/>
              <a:t>디지털 치료 컨텐츠를 환자가 사용하여 질환을 치료하는 </a:t>
            </a:r>
            <a:r>
              <a:rPr kumimoji="1" lang="en-US" altLang="ko-KR" dirty="0"/>
              <a:t>SW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00000"/>
              </a:lnSpc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1242963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6614B-2F33-7BA6-BEF7-AF79824DB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F4CDD-ED72-78D2-8A50-625E5815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E77B1-AEDF-48AC-3577-24EEE395A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상담사의 치료 방법을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SW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로 구현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치매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–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인지중재치료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우울증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–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인지행동치료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이명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–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인지행동치료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사용자가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SW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내의 디지털 컨텐츠를 수행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이를 통하여 치료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0873099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FA37C-ECDE-94D3-B7CE-96FC3FD82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F0C70-EE50-9EE5-DC24-5EB09974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 사례</a:t>
            </a:r>
            <a:r>
              <a:rPr kumimoji="1" lang="en-US" altLang="ko-KR" dirty="0"/>
              <a:t> - </a:t>
            </a:r>
            <a:r>
              <a:rPr kumimoji="1" lang="ko-KR" altLang="en-US" dirty="0"/>
              <a:t>치매</a:t>
            </a: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DA836-851F-AF26-9C10-5257E2669A4E}"/>
              </a:ext>
            </a:extLst>
          </p:cNvPr>
          <p:cNvSpPr txBox="1"/>
          <p:nvPr/>
        </p:nvSpPr>
        <p:spPr>
          <a:xfrm>
            <a:off x="4229099" y="6442364"/>
            <a:ext cx="4592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US" sz="1400" dirty="0"/>
              <a:t>https://youtu.be/Wc8F2tMEoS8?feature=shared&amp;t=61</a:t>
            </a:r>
            <a:endParaRPr kumimoji="1" lang="ko-Kore-US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AB2702-5459-C323-FD33-3B537D28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12" y="2198833"/>
            <a:ext cx="8346474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350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12A66-6274-15CD-CE78-528B425BC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5AB34-0793-55CC-2DB8-AB762AE7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 사례</a:t>
            </a:r>
            <a:r>
              <a:rPr kumimoji="1" lang="en-US" altLang="ko-KR" dirty="0"/>
              <a:t> - </a:t>
            </a:r>
            <a:r>
              <a:rPr kumimoji="1" lang="ko-KR" altLang="en-US" dirty="0"/>
              <a:t>치매</a:t>
            </a: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56C9A-DACE-D0C5-597C-F3D2CD137D70}"/>
              </a:ext>
            </a:extLst>
          </p:cNvPr>
          <p:cNvSpPr txBox="1"/>
          <p:nvPr/>
        </p:nvSpPr>
        <p:spPr>
          <a:xfrm>
            <a:off x="4229099" y="6442364"/>
            <a:ext cx="4592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US" sz="1400" dirty="0"/>
              <a:t>https://youtu.be/Wc8F2tMEoS8?feature=shared&amp;t=61</a:t>
            </a:r>
            <a:endParaRPr kumimoji="1" lang="ko-Kore-US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1BEB3-E457-DAC0-4D06-D4BCAA4E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97" y="1959175"/>
            <a:ext cx="6728991" cy="3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896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E4333-E35F-9246-370D-32BFD848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6568E-C327-CB97-582F-6E0FC717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 치매</a:t>
            </a:r>
            <a:endParaRPr kumimoji="1" lang="ko-Kore-US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A02C48-34E8-BDE4-43D3-31B014F715E0}"/>
              </a:ext>
            </a:extLst>
          </p:cNvPr>
          <p:cNvGrpSpPr/>
          <p:nvPr/>
        </p:nvGrpSpPr>
        <p:grpSpPr>
          <a:xfrm>
            <a:off x="1589543" y="1583335"/>
            <a:ext cx="9913190" cy="4535466"/>
            <a:chOff x="-272456" y="2234457"/>
            <a:chExt cx="8917240" cy="41196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F4674B-249A-6690-D5E3-79384D99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1787" y="4416640"/>
              <a:ext cx="3278787" cy="19374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1CFE5F-5D17-06EB-C7C6-6012AC7C7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105" y="3278624"/>
              <a:ext cx="3903679" cy="23269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12CF1F3F-5A88-6B5E-21A3-1A37F2E5FB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2456" y="2234457"/>
              <a:ext cx="3155884" cy="18935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1727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14953</TotalTime>
  <Words>2988</Words>
  <Application>Microsoft Macintosh PowerPoint</Application>
  <PresentationFormat>와이드스크린</PresentationFormat>
  <Paragraphs>822</Paragraphs>
  <Slides>144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144</vt:i4>
      </vt:variant>
    </vt:vector>
  </HeadingPairs>
  <TitlesOfParts>
    <vt:vector size="153" baseType="lpstr">
      <vt:lpstr>나눔고딕</vt:lpstr>
      <vt:lpstr>나눔고딕</vt:lpstr>
      <vt:lpstr>NanumSquare</vt:lpstr>
      <vt:lpstr>Söhne</vt:lpstr>
      <vt:lpstr>Arial</vt:lpstr>
      <vt:lpstr>Calibri</vt:lpstr>
      <vt:lpstr>Calibri Light</vt:lpstr>
      <vt:lpstr>Consolas</vt:lpstr>
      <vt:lpstr>Office 테마</vt:lpstr>
      <vt:lpstr>PowerPoint 프레젠테이션</vt:lpstr>
      <vt:lpstr>임도형</vt:lpstr>
      <vt:lpstr>PowerPoint 프레젠테이션</vt:lpstr>
      <vt:lpstr>딥러닝 핵심 능력</vt:lpstr>
      <vt:lpstr>함수</vt:lpstr>
      <vt:lpstr>함수</vt:lpstr>
      <vt:lpstr>학습</vt:lpstr>
      <vt:lpstr>학습</vt:lpstr>
      <vt:lpstr>학습</vt:lpstr>
      <vt:lpstr>학습</vt:lpstr>
      <vt:lpstr>학습이 되면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PowerPoint 프레젠테이션</vt:lpstr>
      <vt:lpstr>학습 데이터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출력 내용은</vt:lpstr>
      <vt:lpstr>분류 문제</vt:lpstr>
      <vt:lpstr>분류 문제</vt:lpstr>
      <vt:lpstr>분류 문제</vt:lpstr>
      <vt:lpstr>분류 문제</vt:lpstr>
      <vt:lpstr>그럴 듯한 분류 결과</vt:lpstr>
      <vt:lpstr>분류와 신뢰도</vt:lpstr>
      <vt:lpstr>근거 없는 대답</vt:lpstr>
      <vt:lpstr>PowerPoint 프레젠테이션</vt:lpstr>
      <vt:lpstr>DL부터 LLM</vt:lpstr>
      <vt:lpstr>LLM 계열</vt:lpstr>
      <vt:lpstr>단어의 index로 처리</vt:lpstr>
      <vt:lpstr>임베딩 처리</vt:lpstr>
      <vt:lpstr>용어 - 임베딩(embedding), 벡터(vector)</vt:lpstr>
      <vt:lpstr>용어 - multi modal</vt:lpstr>
      <vt:lpstr>multi modal</vt:lpstr>
      <vt:lpstr>multi model을 LLM에 적용</vt:lpstr>
      <vt:lpstr>RAG 리마인드</vt:lpstr>
      <vt:lpstr>Vector 관계 연산</vt:lpstr>
      <vt:lpstr>용어 - Vector DB</vt:lpstr>
      <vt:lpstr>생성형 AI(GenAI) vs LLM</vt:lpstr>
      <vt:lpstr>용어 - 기반 모델(Foundation Model)</vt:lpstr>
      <vt:lpstr>용어 - 파인튜닝(Fine Tuning)</vt:lpstr>
      <vt:lpstr>용어 - HuggingFace</vt:lpstr>
      <vt:lpstr>HuggingFace 사용 코드 예</vt:lpstr>
      <vt:lpstr>용어 - AI 서비스</vt:lpstr>
      <vt:lpstr>AI 서비스</vt:lpstr>
      <vt:lpstr>ChatGPT 서비스</vt:lpstr>
      <vt:lpstr>OpenAI API</vt:lpstr>
      <vt:lpstr>OpenAI API</vt:lpstr>
      <vt:lpstr>PowerPoint 프레젠테이션</vt:lpstr>
      <vt:lpstr>고전적 딥러닝의 제약</vt:lpstr>
      <vt:lpstr>고정된 입력 사이즈</vt:lpstr>
      <vt:lpstr>정형화된 입력</vt:lpstr>
      <vt:lpstr>제한된 입력데이터 타입</vt:lpstr>
      <vt:lpstr>LLM으로 극복</vt:lpstr>
      <vt:lpstr>PowerPoint 프레젠테이션</vt:lpstr>
      <vt:lpstr>디지털 치료기기(Digital Therapeutics; DTx)</vt:lpstr>
      <vt:lpstr>디지털 치료기기</vt:lpstr>
      <vt:lpstr>디지털 치료기기 사례 - 치매</vt:lpstr>
      <vt:lpstr>디지털 치료기기 사례 - 치매</vt:lpstr>
      <vt:lpstr>디지털 치료기기 치매</vt:lpstr>
      <vt:lpstr>DPO(Dynamic Personalized Optimization)</vt:lpstr>
      <vt:lpstr>DTx에 적용된 DPO</vt:lpstr>
      <vt:lpstr>AI의 역할</vt:lpstr>
      <vt:lpstr>실제 데이터</vt:lpstr>
      <vt:lpstr>AI모델 실 입출력 예 – 질문과 답변</vt:lpstr>
      <vt:lpstr>AI모델 실 입출력 예 – 질문과 답변</vt:lpstr>
      <vt:lpstr>AI모델 실 입출력 예 - 입력 부분#1</vt:lpstr>
      <vt:lpstr>AI모델 실 입출력 예 - 입력 부분#2</vt:lpstr>
      <vt:lpstr>AI모델 실 입출력 예 - 입력 부분#3</vt:lpstr>
      <vt:lpstr>PowerPoint 프레젠테이션</vt:lpstr>
      <vt:lpstr>ChatGPT 이후 2년 지난 기업들의 생각</vt:lpstr>
      <vt:lpstr>LLM의 임팩트</vt:lpstr>
      <vt:lpstr>LLM의 임팩트</vt:lpstr>
      <vt:lpstr>LLM의 임팩트</vt:lpstr>
      <vt:lpstr>인터페이스 혁명</vt:lpstr>
      <vt:lpstr>PowerPoint 프레젠테이션</vt:lpstr>
      <vt:lpstr>LLM 적용</vt:lpstr>
      <vt:lpstr>LLM 적용</vt:lpstr>
      <vt:lpstr>LLM을 고려한 SI의 역할</vt:lpstr>
      <vt:lpstr>고객의 상태</vt:lpstr>
      <vt:lpstr>LLM의 활용</vt:lpstr>
      <vt:lpstr>고객 도입 분야</vt:lpstr>
      <vt:lpstr>고객 설득 전략</vt:lpstr>
      <vt:lpstr>준비 사항</vt:lpstr>
      <vt:lpstr>이후에 대한 의견</vt:lpstr>
      <vt:lpstr>PowerPoint 프레젠테이션</vt:lpstr>
      <vt:lpstr>LLM 적용 시스템 구조 - 타입 A</vt:lpstr>
      <vt:lpstr>LLM 적용 시스템 구조 - 타입 B</vt:lpstr>
      <vt:lpstr>LLM 적용 시스템 구조 - 타입 C</vt:lpstr>
      <vt:lpstr>LLM 적용 시스템 구조 - 타입 D</vt:lpstr>
      <vt:lpstr>LLM 적용 시스템 구조 - 타입 E</vt:lpstr>
      <vt:lpstr>권장 타입</vt:lpstr>
      <vt:lpstr>의견</vt:lpstr>
      <vt:lpstr>LLM 자동화 프로세스 - LangChain</vt:lpstr>
      <vt:lpstr>정리 – 기술적 요소 키워드</vt:lpstr>
      <vt:lpstr>PowerPoint 프레젠테이션</vt:lpstr>
      <vt:lpstr>ToT(Tree of Thoughts)</vt:lpstr>
      <vt:lpstr>처리 프로세스를 생성하는</vt:lpstr>
      <vt:lpstr>서비스 사용 패턴 변화</vt:lpstr>
      <vt:lpstr>PowerPoint 프레젠테이션</vt:lpstr>
      <vt:lpstr>정</vt:lpstr>
      <vt:lpstr>정</vt:lpstr>
      <vt:lpstr>개발자에게</vt:lpstr>
      <vt:lpstr>살아 남기 위한 엔지니어의 전략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872</cp:revision>
  <dcterms:created xsi:type="dcterms:W3CDTF">2023-04-05T00:38:07Z</dcterms:created>
  <dcterms:modified xsi:type="dcterms:W3CDTF">2024-12-12T08:16:05Z</dcterms:modified>
</cp:coreProperties>
</file>